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62" r:id="rId4"/>
    <p:sldId id="283" r:id="rId5"/>
    <p:sldId id="263" r:id="rId6"/>
    <p:sldId id="256" r:id="rId7"/>
    <p:sldId id="284" r:id="rId8"/>
    <p:sldId id="364" r:id="rId9"/>
    <p:sldId id="268" r:id="rId10"/>
    <p:sldId id="269" r:id="rId11"/>
    <p:sldId id="365" r:id="rId12"/>
    <p:sldId id="366" r:id="rId13"/>
    <p:sldId id="276" r:id="rId14"/>
    <p:sldId id="277" r:id="rId15"/>
    <p:sldId id="278" r:id="rId16"/>
    <p:sldId id="279" r:id="rId17"/>
    <p:sldId id="281" r:id="rId18"/>
    <p:sldId id="282" r:id="rId19"/>
    <p:sldId id="367" r:id="rId20"/>
    <p:sldId id="372" r:id="rId21"/>
    <p:sldId id="368" r:id="rId22"/>
    <p:sldId id="369" r:id="rId23"/>
    <p:sldId id="370" r:id="rId24"/>
    <p:sldId id="3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9"/>
  </p:normalViewPr>
  <p:slideViewPr>
    <p:cSldViewPr snapToGrid="0" snapToObjects="1">
      <p:cViewPr varScale="1">
        <p:scale>
          <a:sx n="99" d="100"/>
          <a:sy n="99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C1B0-9ED2-4C40-9F4F-0380DAA04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08E80-4F06-AA4D-81CF-3AD7974FB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2C6E8-643B-CB49-A62C-F40B7739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D63B3-C462-1544-8085-3E377927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EB4DC-62E9-A34E-B0CF-F1BF3543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2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0927-4A04-234E-8171-711E790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A8140-9200-CD40-91E3-B4DFEFBD2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722FA-0D64-1E4C-8039-1B93C386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CA302-96FB-A344-8BFB-11CAD830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1CDB5-DAAB-AB44-B0AE-04E0E95F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5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37008-9120-6D46-8B9A-52CD144AE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E04C5-0DB2-5347-8F56-3F5299CFA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45F32-BFB6-C84C-8B42-A3C392A0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08C1E-F710-954C-AA18-D27F0B80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3353-BEB1-5740-8938-7A32DFBC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E514-0039-0143-B2B6-87A1A2DA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B525-1A58-7640-8F13-3DC51896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434CE-DE1D-794C-8D6C-1F87F35F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1A0B-816C-0C4A-9FAE-3CB549BB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4D47-4CE4-CF48-922E-FD2CDFDD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E3DD-FEEC-BC48-8FB8-0CC4A9B0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60D05-0783-2246-9FE5-16FA410A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68B55-0921-C344-B15C-459E23F5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DE375-78C0-BF42-A276-A3D724BA4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51629-5E0B-E646-B7D3-9C5C6AFB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3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9607-872E-704E-96F6-C20FB48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C652-02E9-F342-8261-4D4D72C86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EA94A-84B0-C346-9B3C-91C74F5E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29135-A5B2-8044-8BD1-37C3F333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AE97E-1286-0646-BB0B-8F4C78A3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E414A-8114-034C-8EF9-48C211A4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9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7F93-8077-CF43-A9BB-67C6F1F1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DA92D-E6E5-9B40-88C3-D924A7C26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E3E25-84D9-1A49-B0AD-B5C3881DF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06361-EE88-934B-B45D-8D1068AD7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12328-D4E0-0F43-8E15-70CC0E9BC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79278-69B7-4641-BE91-073BC21DF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DDDA8F-971D-9C49-A49F-B0CF5CDD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9AAFA-6983-E64F-B9A7-353B3957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17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0F6F-F6BD-4E44-8195-C978A163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B0AA-6411-C14E-B17C-30418327A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B3174-E158-8546-8FE4-26471816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A861E-0A75-044D-B0AE-A9380D0D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6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C6EE7-53FE-9047-8EF7-2C6A83F7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4047F7-20DD-3A4D-AF47-EC15C505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8970-F3F4-724D-AA16-6843042C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5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2851-A32D-DD42-8B84-E4AC597E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1D5E7-3CEC-5B4F-B613-2593F6BC4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696BF-B0EC-4F44-968E-4AC40AAAE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F1961-1BED-BF4C-92F5-BAA53FF1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F481D-64A8-4E4C-8484-3DD05E9F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C95D0-16A7-F84E-8C22-E63D0F76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9774B-1942-6744-9D86-B0F5C4F1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4A793-45F7-724F-864D-7DD32D51F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2C69E-0A10-8E4F-B6C6-790469734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CBA7-F2CC-634E-91FE-55C0F489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1353A-378E-404C-B73C-B068974D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A601F-EBF6-3949-A378-E0A78A38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E7500-86FA-9D44-8B21-B6875039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D1A5A-0C99-834E-889B-82603A6BA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7220E-618D-7849-A0BE-60FC179D0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6ACD9-F6DA-2048-8A15-D7FDA45743D5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9D5B7-8901-6E4A-A670-88DA237DD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A9B6B-DB05-A642-858C-432CA5B05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1AC35-2B3C-4849-AAE0-2BEA00AD6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2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0.png"/><Relationship Id="rId7" Type="http://schemas.openxmlformats.org/officeDocument/2006/relationships/image" Target="../media/image12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jpeg"/><Relationship Id="rId4" Type="http://schemas.openxmlformats.org/officeDocument/2006/relationships/image" Target="../media/image9.emf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7.png"/><Relationship Id="rId7" Type="http://schemas.openxmlformats.org/officeDocument/2006/relationships/image" Target="../media/image2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29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55.png"/><Relationship Id="rId3" Type="http://schemas.openxmlformats.org/officeDocument/2006/relationships/image" Target="../media/image43.png"/><Relationship Id="rId7" Type="http://schemas.openxmlformats.org/officeDocument/2006/relationships/image" Target="../media/image25.emf"/><Relationship Id="rId12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53.png"/><Relationship Id="rId5" Type="http://schemas.openxmlformats.org/officeDocument/2006/relationships/image" Target="../media/image23.emf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0.emf"/><Relationship Id="rId18" Type="http://schemas.openxmlformats.org/officeDocument/2006/relationships/image" Target="../media/image69.png"/><Relationship Id="rId3" Type="http://schemas.openxmlformats.org/officeDocument/2006/relationships/image" Target="../media/image47.png"/><Relationship Id="rId7" Type="http://schemas.openxmlformats.org/officeDocument/2006/relationships/image" Target="../media/image58.png"/><Relationship Id="rId12" Type="http://schemas.openxmlformats.org/officeDocument/2006/relationships/image" Target="../media/image29.emf"/><Relationship Id="rId17" Type="http://schemas.openxmlformats.org/officeDocument/2006/relationships/image" Target="../media/image68.png"/><Relationship Id="rId2" Type="http://schemas.openxmlformats.org/officeDocument/2006/relationships/image" Target="../media/image46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28.emf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27.emf"/><Relationship Id="rId19" Type="http://schemas.openxmlformats.org/officeDocument/2006/relationships/image" Target="../media/image70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74.png"/><Relationship Id="rId3" Type="http://schemas.openxmlformats.org/officeDocument/2006/relationships/image" Target="../media/image112.png"/><Relationship Id="rId7" Type="http://schemas.openxmlformats.org/officeDocument/2006/relationships/image" Target="../media/image101.png"/><Relationship Id="rId12" Type="http://schemas.openxmlformats.org/officeDocument/2006/relationships/image" Target="../media/image7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image" Target="../media/image117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.png"/><Relationship Id="rId5" Type="http://schemas.openxmlformats.org/officeDocument/2006/relationships/image" Target="../media/image74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0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0.png"/><Relationship Id="rId10" Type="http://schemas.openxmlformats.org/officeDocument/2006/relationships/image" Target="../media/image96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tiff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EBE17B-1333-FC40-9C45-6C1F5ED450BC}"/>
              </a:ext>
            </a:extLst>
          </p:cNvPr>
          <p:cNvSpPr/>
          <p:nvPr/>
        </p:nvSpPr>
        <p:spPr>
          <a:xfrm>
            <a:off x="1972408" y="1614124"/>
            <a:ext cx="87087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to Molecular Simulation</a:t>
            </a:r>
          </a:p>
          <a:p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A953E-F89E-6248-8EB7-2FEBBEA93BCD}"/>
              </a:ext>
            </a:extLst>
          </p:cNvPr>
          <p:cNvSpPr txBox="1"/>
          <p:nvPr/>
        </p:nvSpPr>
        <p:spPr>
          <a:xfrm>
            <a:off x="5187775" y="2475899"/>
            <a:ext cx="2278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of PHY627A course</a:t>
            </a:r>
          </a:p>
        </p:txBody>
      </p:sp>
    </p:spTree>
    <p:extLst>
      <p:ext uri="{BB962C8B-B14F-4D97-AF65-F5344CB8AC3E}">
        <p14:creationId xmlns:p14="http://schemas.microsoft.com/office/powerpoint/2010/main" val="950447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B7C4F-598B-3D45-B694-3C36DA28BC63}"/>
              </a:ext>
            </a:extLst>
          </p:cNvPr>
          <p:cNvSpPr/>
          <p:nvPr/>
        </p:nvSpPr>
        <p:spPr>
          <a:xfrm>
            <a:off x="2191841" y="1730672"/>
            <a:ext cx="99527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Intermolecular potential –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EMPIRICAL - </a:t>
            </a:r>
            <a:r>
              <a:rPr lang="en-US" sz="2400" b="1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PREASSIGNED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0FC983-41B0-0242-96DB-9977462AAAB4}"/>
              </a:ext>
            </a:extLst>
          </p:cNvPr>
          <p:cNvSpPr/>
          <p:nvPr/>
        </p:nvSpPr>
        <p:spPr>
          <a:xfrm>
            <a:off x="1248031" y="799920"/>
            <a:ext cx="103776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degrees of freedom are integrated out… But effects must be included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AF09038-8DAE-A342-B4E9-FDF5116057E3}"/>
                  </a:ext>
                </a:extLst>
              </p:cNvPr>
              <p:cNvSpPr/>
              <p:nvPr/>
            </p:nvSpPr>
            <p:spPr>
              <a:xfrm>
                <a:off x="291191" y="3170195"/>
                <a:ext cx="5782416" cy="879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1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b="1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𝝈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𝒊𝒋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𝒊𝒋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𝟏𝟐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1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b="1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𝝈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𝒊𝒋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𝒊𝒋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𝟔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AF09038-8DAE-A342-B4E9-FDF511605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91" y="3170195"/>
                <a:ext cx="5782416" cy="879087"/>
              </a:xfrm>
              <a:prstGeom prst="rect">
                <a:avLst/>
              </a:prstGeom>
              <a:blipFill>
                <a:blip r:embed="rId2"/>
                <a:stretch>
                  <a:fillRect t="-97143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244975-A6C9-124B-8A99-3B4437343BD0}"/>
                  </a:ext>
                </a:extLst>
              </p:cNvPr>
              <p:cNvSpPr/>
              <p:nvPr/>
            </p:nvSpPr>
            <p:spPr>
              <a:xfrm>
                <a:off x="857764" y="4205903"/>
                <a:ext cx="7940246" cy="799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𝒃𝒐𝒏𝒅𝒔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𝒂𝒏𝒈𝒍𝒆𝒔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𝒅𝒊𝒉𝒆𝒅𝒓𝒂𝒍𝒔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𝒄𝒐𝒔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244975-A6C9-124B-8A99-3B4437343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64" y="4205903"/>
                <a:ext cx="7940246" cy="799834"/>
              </a:xfrm>
              <a:prstGeom prst="rect">
                <a:avLst/>
              </a:prstGeom>
              <a:blipFill>
                <a:blip r:embed="rId3"/>
                <a:stretch>
                  <a:fillRect l="-4952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76C50382-0E43-C14A-8C51-B727E63D6D73}"/>
              </a:ext>
            </a:extLst>
          </p:cNvPr>
          <p:cNvSpPr/>
          <p:nvPr/>
        </p:nvSpPr>
        <p:spPr>
          <a:xfrm rot="5400000">
            <a:off x="3241736" y="671968"/>
            <a:ext cx="596946" cy="468321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682531E-1154-244E-A584-08C1670C19E8}"/>
              </a:ext>
            </a:extLst>
          </p:cNvPr>
          <p:cNvSpPr/>
          <p:nvPr/>
        </p:nvSpPr>
        <p:spPr>
          <a:xfrm rot="16200000">
            <a:off x="4529415" y="1372067"/>
            <a:ext cx="596946" cy="76364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42F7B-8DE2-844C-8C60-188A6E605348}"/>
              </a:ext>
            </a:extLst>
          </p:cNvPr>
          <p:cNvSpPr/>
          <p:nvPr/>
        </p:nvSpPr>
        <p:spPr>
          <a:xfrm>
            <a:off x="4389305" y="5322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bonded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3F4A5A-FAD3-F34C-801D-9E5B044D6553}"/>
              </a:ext>
            </a:extLst>
          </p:cNvPr>
          <p:cNvSpPr/>
          <p:nvPr/>
        </p:nvSpPr>
        <p:spPr>
          <a:xfrm>
            <a:off x="2867288" y="2432961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nonbonded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8DDC93-6515-1B45-993F-51659A52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7291">
            <a:off x="1268614" y="5546730"/>
            <a:ext cx="1231038" cy="1069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AEFD84-1392-6D44-86AA-6802B6E2B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869" y="5691666"/>
            <a:ext cx="1613072" cy="962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FCDDCC-A46E-F948-9AA8-632ABA837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373" y="5569588"/>
            <a:ext cx="2747224" cy="9583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385387-2192-6B4C-88E6-73B9BAEA0B4E}"/>
              </a:ext>
            </a:extLst>
          </p:cNvPr>
          <p:cNvSpPr/>
          <p:nvPr/>
        </p:nvSpPr>
        <p:spPr>
          <a:xfrm>
            <a:off x="1443452" y="652792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B0C8C6-B737-9142-9DD1-1DA9FD2FA589}"/>
              </a:ext>
            </a:extLst>
          </p:cNvPr>
          <p:cNvSpPr/>
          <p:nvPr/>
        </p:nvSpPr>
        <p:spPr>
          <a:xfrm>
            <a:off x="4116348" y="656499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DBB2B-1B2A-1D44-8CE7-62B920836B1E}"/>
              </a:ext>
            </a:extLst>
          </p:cNvPr>
          <p:cNvSpPr/>
          <p:nvPr/>
        </p:nvSpPr>
        <p:spPr>
          <a:xfrm>
            <a:off x="6933970" y="6555502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dihedral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9A8EE42-00CD-E340-9E73-A1DEF9AEC18E}"/>
              </a:ext>
            </a:extLst>
          </p:cNvPr>
          <p:cNvSpPr/>
          <p:nvPr/>
        </p:nvSpPr>
        <p:spPr>
          <a:xfrm>
            <a:off x="6880273" y="3092009"/>
            <a:ext cx="265172" cy="268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BCFBDA-4A84-3744-82EC-BF250766ACF3}"/>
              </a:ext>
            </a:extLst>
          </p:cNvPr>
          <p:cNvSpPr/>
          <p:nvPr/>
        </p:nvSpPr>
        <p:spPr>
          <a:xfrm>
            <a:off x="7249131" y="2874372"/>
            <a:ext cx="4956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charge / net atomic charge / fractional charge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distribution of electrons in chemical bond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ED83C-88C1-9245-9CC0-31B2A935BB99}"/>
              </a:ext>
            </a:extLst>
          </p:cNvPr>
          <p:cNvSpPr/>
          <p:nvPr/>
        </p:nvSpPr>
        <p:spPr>
          <a:xfrm>
            <a:off x="2177683" y="1677454"/>
            <a:ext cx="9153463" cy="671055"/>
          </a:xfrm>
          <a:prstGeom prst="rect">
            <a:avLst/>
          </a:prstGeom>
          <a:noFill/>
          <a:ln w="539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C73F80-9E5E-4440-A40C-673CE999E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6765" y="3878615"/>
            <a:ext cx="2570037" cy="3413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C2714D8-B385-4945-A97F-EF6585AA49BD}"/>
              </a:ext>
            </a:extLst>
          </p:cNvPr>
          <p:cNvSpPr/>
          <p:nvPr/>
        </p:nvSpPr>
        <p:spPr>
          <a:xfrm>
            <a:off x="8976390" y="4267266"/>
            <a:ext cx="2565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Dipole induced interaction </a:t>
            </a:r>
            <a:endParaRPr lang="en-US" sz="1600" dirty="0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2A5565C3-71E4-2243-A0CE-9956905572A2}"/>
              </a:ext>
            </a:extLst>
          </p:cNvPr>
          <p:cNvCxnSpPr>
            <a:cxnSpLocks/>
          </p:cNvCxnSpPr>
          <p:nvPr/>
        </p:nvCxnSpPr>
        <p:spPr>
          <a:xfrm>
            <a:off x="5566466" y="3987082"/>
            <a:ext cx="3409924" cy="280184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CFE196B2-F593-7344-81C9-36AB4F2165E9}"/>
              </a:ext>
            </a:extLst>
          </p:cNvPr>
          <p:cNvSpPr/>
          <p:nvPr/>
        </p:nvSpPr>
        <p:spPr>
          <a:xfrm>
            <a:off x="4450261" y="2565688"/>
            <a:ext cx="2345779" cy="1104798"/>
          </a:xfrm>
          <a:custGeom>
            <a:avLst/>
            <a:gdLst>
              <a:gd name="connsiteX0" fmla="*/ 0 w 2483708"/>
              <a:gd name="connsiteY0" fmla="*/ 684853 h 1006129"/>
              <a:gd name="connsiteX1" fmla="*/ 1322173 w 2483708"/>
              <a:gd name="connsiteY1" fmla="*/ 5232 h 1006129"/>
              <a:gd name="connsiteX2" fmla="*/ 2483708 w 2483708"/>
              <a:gd name="connsiteY2" fmla="*/ 1006129 h 100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3708" h="1006129">
                <a:moveTo>
                  <a:pt x="0" y="684853"/>
                </a:moveTo>
                <a:cubicBezTo>
                  <a:pt x="454111" y="318269"/>
                  <a:pt x="908222" y="-48314"/>
                  <a:pt x="1322173" y="5232"/>
                </a:cubicBezTo>
                <a:cubicBezTo>
                  <a:pt x="1736124" y="58778"/>
                  <a:pt x="2109916" y="532453"/>
                  <a:pt x="2483708" y="1006129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338A398-BEF5-4548-B08D-F67A2C48423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6796040" y="3670486"/>
            <a:ext cx="94149" cy="895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C48152E-8528-1549-8EFA-BBE8E0CD718A}"/>
              </a:ext>
            </a:extLst>
          </p:cNvPr>
          <p:cNvSpPr/>
          <p:nvPr/>
        </p:nvSpPr>
        <p:spPr>
          <a:xfrm>
            <a:off x="6434822" y="3710943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Pauli exclusion</a:t>
            </a:r>
            <a:endParaRPr lang="en-US" sz="1600" dirty="0"/>
          </a:p>
        </p:txBody>
      </p:sp>
      <p:pic>
        <p:nvPicPr>
          <p:cNvPr id="2049" name="Picture 1" descr="page12image1821312">
            <a:extLst>
              <a:ext uri="{FF2B5EF4-FFF2-40B4-BE49-F238E27FC236}">
                <a16:creationId xmlns:a16="http://schemas.microsoft.com/office/drawing/2014/main" id="{B63EE85F-00F7-9D46-B1A4-77439409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97" y="5343159"/>
            <a:ext cx="1402533" cy="122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11image1792192">
            <a:extLst>
              <a:ext uri="{FF2B5EF4-FFF2-40B4-BE49-F238E27FC236}">
                <a16:creationId xmlns:a16="http://schemas.microsoft.com/office/drawing/2014/main" id="{EF4547C3-B396-F045-8CDF-A98874146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87" y="5371636"/>
            <a:ext cx="1519325" cy="4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11image1826016">
            <a:extLst>
              <a:ext uri="{FF2B5EF4-FFF2-40B4-BE49-F238E27FC236}">
                <a16:creationId xmlns:a16="http://schemas.microsoft.com/office/drawing/2014/main" id="{83F0B88B-D761-1746-BE64-5E65635CC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53" y="5411185"/>
            <a:ext cx="1151923" cy="6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">
            <a:extLst>
              <a:ext uri="{FF2B5EF4-FFF2-40B4-BE49-F238E27FC236}">
                <a16:creationId xmlns:a16="http://schemas.microsoft.com/office/drawing/2014/main" id="{1507F7F1-E991-EC4A-A28D-3B5A3989C75D}"/>
              </a:ext>
            </a:extLst>
          </p:cNvPr>
          <p:cNvSpPr txBox="1">
            <a:spLocks noChangeArrowheads="1"/>
          </p:cNvSpPr>
          <p:nvPr/>
        </p:nvSpPr>
        <p:spPr>
          <a:xfrm>
            <a:off x="2395285" y="-85693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Molecular Dynamics Simulation: Force Field</a:t>
            </a:r>
          </a:p>
        </p:txBody>
      </p:sp>
    </p:spTree>
    <p:extLst>
      <p:ext uri="{BB962C8B-B14F-4D97-AF65-F5344CB8AC3E}">
        <p14:creationId xmlns:p14="http://schemas.microsoft.com/office/powerpoint/2010/main" val="408321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E88139-8245-034F-934E-AD843F91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621" y="589399"/>
            <a:ext cx="2956903" cy="1893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DE0967-8224-5C48-89D5-E93D33034AAB}"/>
                  </a:ext>
                </a:extLst>
              </p:cNvPr>
              <p:cNvSpPr/>
              <p:nvPr/>
            </p:nvSpPr>
            <p:spPr>
              <a:xfrm>
                <a:off x="199006" y="1249386"/>
                <a:ext cx="5449762" cy="879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1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b="1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𝝈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𝒊𝒋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𝒊𝒋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𝟏𝟐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1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b="1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𝝈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𝒊𝒋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1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𝒊𝒋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𝟔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DE0967-8224-5C48-89D5-E93D33034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6" y="1249386"/>
                <a:ext cx="5449762" cy="879087"/>
              </a:xfrm>
              <a:prstGeom prst="rect">
                <a:avLst/>
              </a:prstGeom>
              <a:blipFill>
                <a:blip r:embed="rId3"/>
                <a:stretch>
                  <a:fillRect l="-4419" t="-94366" b="-14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B4E57F-7ADA-BE48-8A3E-BAB88D74C7E9}"/>
                  </a:ext>
                </a:extLst>
              </p:cNvPr>
              <p:cNvSpPr/>
              <p:nvPr/>
            </p:nvSpPr>
            <p:spPr>
              <a:xfrm>
                <a:off x="132558" y="2109882"/>
                <a:ext cx="7940246" cy="799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𝒃𝒐𝒏𝒅𝒔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𝒂𝒏𝒈𝒍𝒆𝒔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𝒅𝒊𝒉𝒆𝒅𝒓𝒂𝒍𝒔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𝒄𝒐𝒔</m:t>
                                  </m:r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B4E57F-7ADA-BE48-8A3E-BAB88D74C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58" y="2109882"/>
                <a:ext cx="7940246" cy="799834"/>
              </a:xfrm>
              <a:prstGeom prst="rect">
                <a:avLst/>
              </a:prstGeom>
              <a:blipFill>
                <a:blip r:embed="rId4"/>
                <a:stretch>
                  <a:fillRect l="-4625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99B69A-1A33-9542-87C0-26B79A14B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182" y="3227124"/>
            <a:ext cx="4127500" cy="3327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4CA355-B381-FC4C-B351-B90A8D608200}"/>
              </a:ext>
            </a:extLst>
          </p:cNvPr>
          <p:cNvSpPr/>
          <p:nvPr/>
        </p:nvSpPr>
        <p:spPr>
          <a:xfrm>
            <a:off x="8392688" y="6611779"/>
            <a:ext cx="34147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Adv. Drug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Deliv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Rev. (2012), doi:10.1016/j.addr.2012.02.011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633C56-63DD-314F-B27C-578FDCD44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525" y="739585"/>
            <a:ext cx="1567276" cy="13702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A3ECDC-C991-6C4F-A654-D0AAF93647DB}"/>
              </a:ext>
            </a:extLst>
          </p:cNvPr>
          <p:cNvSpPr/>
          <p:nvPr/>
        </p:nvSpPr>
        <p:spPr>
          <a:xfrm>
            <a:off x="8191666" y="2190108"/>
            <a:ext cx="176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 molecules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4E530A-9079-2241-8787-2B109B6E4A15}"/>
              </a:ext>
            </a:extLst>
          </p:cNvPr>
          <p:cNvSpPr/>
          <p:nvPr/>
        </p:nvSpPr>
        <p:spPr>
          <a:xfrm>
            <a:off x="10724165" y="224262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graphene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39E20A-5BF5-E648-96CE-8DB744E55401}"/>
              </a:ext>
            </a:extLst>
          </p:cNvPr>
          <p:cNvSpPr/>
          <p:nvPr/>
        </p:nvSpPr>
        <p:spPr>
          <a:xfrm>
            <a:off x="490186" y="2997765"/>
            <a:ext cx="6278322" cy="2783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functions are not unique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are determined by fitting experimental data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of results depend on accuracy of the forcefield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Longer length (system size) and time scale can be achieved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Particularly suitable for biomolecules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E82F8B9-2E71-1341-8C81-347EF574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1755B-5D47-5D4E-BF42-E91FB96228E9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F9D9CE-1DCC-3348-8163-1710F6D74433}"/>
              </a:ext>
            </a:extLst>
          </p:cNvPr>
          <p:cNvSpPr/>
          <p:nvPr/>
        </p:nvSpPr>
        <p:spPr>
          <a:xfrm>
            <a:off x="2514600" y="58690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**Not suitable for studying any phenomena that involves</a:t>
            </a:r>
          </a:p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electrons directly where quantum effects are dominating,</a:t>
            </a:r>
          </a:p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 Chemical reactions, enzyme catalysis etc.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1C4A7890-3C68-D241-85F6-0292974BEEEA}"/>
              </a:ext>
            </a:extLst>
          </p:cNvPr>
          <p:cNvSpPr txBox="1">
            <a:spLocks noChangeArrowheads="1"/>
          </p:cNvSpPr>
          <p:nvPr/>
        </p:nvSpPr>
        <p:spPr>
          <a:xfrm>
            <a:off x="2395285" y="-85693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Molecular Dynamics Simulation: Force Field</a:t>
            </a:r>
          </a:p>
        </p:txBody>
      </p:sp>
    </p:spTree>
    <p:extLst>
      <p:ext uri="{BB962C8B-B14F-4D97-AF65-F5344CB8AC3E}">
        <p14:creationId xmlns:p14="http://schemas.microsoft.com/office/powerpoint/2010/main" val="408548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B8E0B8A-1635-344E-B813-ADC8D90A07E4}"/>
              </a:ext>
            </a:extLst>
          </p:cNvPr>
          <p:cNvSpPr txBox="1">
            <a:spLocks noChangeArrowheads="1"/>
          </p:cNvSpPr>
          <p:nvPr/>
        </p:nvSpPr>
        <p:spPr>
          <a:xfrm>
            <a:off x="2163463" y="-72814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Schemes: Criteria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841DFA-31A5-DF49-9075-0C3231E2F59C}"/>
              </a:ext>
            </a:extLst>
          </p:cNvPr>
          <p:cNvSpPr/>
          <p:nvPr/>
        </p:nvSpPr>
        <p:spPr>
          <a:xfrm>
            <a:off x="749286" y="1074559"/>
            <a:ext cx="1093185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not very important (as force calculations are more time consuming). Accuracy for large time step is more important. Sophisticated algorithm would allow us to use a relatively larger time step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energy should remain approximately constant</a:t>
            </a:r>
          </a:p>
          <a:p>
            <a:pPr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for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term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energy conservation. Higher order algorithms are very good for short time energy conservation, but usually energy drifts at long time.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-like algorithms tend moderate short time energy conservation but smaller long-term drift. </a:t>
            </a:r>
          </a:p>
          <a:p>
            <a:pPr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Newton’s equations are time reversal so should be the integration algorithms. R(t)       R(-t)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If the momenta of all particles are reversed at a given instant, the system should trace back its trajectory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in phase space. </a:t>
            </a:r>
          </a:p>
          <a:p>
            <a:pPr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easy to write. And also should be reliable for different potentials, temperature and density ranges.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2889F-5B91-AA45-B56C-CD8EC278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902" y="3998602"/>
            <a:ext cx="313386" cy="3133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6FC99-7CB7-874B-BF4C-5A3428B50959}"/>
              </a:ext>
            </a:extLst>
          </p:cNvPr>
          <p:cNvSpPr/>
          <p:nvPr/>
        </p:nvSpPr>
        <p:spPr>
          <a:xfrm>
            <a:off x="10353082" y="6581001"/>
            <a:ext cx="1328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Frenkel and Smit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2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1F3EC5-6D93-8148-BE47-6BC33CD6466C}"/>
                  </a:ext>
                </a:extLst>
              </p:cNvPr>
              <p:cNvSpPr txBox="1"/>
              <p:nvPr/>
            </p:nvSpPr>
            <p:spPr>
              <a:xfrm>
                <a:off x="682863" y="1056066"/>
                <a:ext cx="692093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1F3EC5-6D93-8148-BE47-6BC33CD64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3" y="1056066"/>
                <a:ext cx="6920934" cy="518604"/>
              </a:xfrm>
              <a:prstGeom prst="rect">
                <a:avLst/>
              </a:prstGeom>
              <a:blipFill>
                <a:blip r:embed="rId2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6CDDA0-0A4E-6444-90DD-6CAB5DCA3DB5}"/>
                  </a:ext>
                </a:extLst>
              </p:cNvPr>
              <p:cNvSpPr txBox="1"/>
              <p:nvPr/>
            </p:nvSpPr>
            <p:spPr>
              <a:xfrm>
                <a:off x="682863" y="1574670"/>
                <a:ext cx="688816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6CDDA0-0A4E-6444-90DD-6CAB5DCA3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3" y="1574670"/>
                <a:ext cx="6888168" cy="518604"/>
              </a:xfrm>
              <a:prstGeom prst="rect">
                <a:avLst/>
              </a:prstGeom>
              <a:blipFill>
                <a:blip r:embed="rId3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5B570B-EFAF-AF4A-9D17-A74B2A4B94C0}"/>
                  </a:ext>
                </a:extLst>
              </p:cNvPr>
              <p:cNvSpPr txBox="1"/>
              <p:nvPr/>
            </p:nvSpPr>
            <p:spPr>
              <a:xfrm>
                <a:off x="682863" y="2251969"/>
                <a:ext cx="566103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5B570B-EFAF-AF4A-9D17-A74B2A4B9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3" y="2251969"/>
                <a:ext cx="5661037" cy="283219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B447F-3A25-B247-B1B7-E927653519A6}"/>
                  </a:ext>
                </a:extLst>
              </p:cNvPr>
              <p:cNvSpPr txBox="1"/>
              <p:nvPr/>
            </p:nvSpPr>
            <p:spPr>
              <a:xfrm>
                <a:off x="682863" y="2611878"/>
                <a:ext cx="465037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B447F-3A25-B247-B1B7-E92765351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3" y="2611878"/>
                <a:ext cx="4650376" cy="520399"/>
              </a:xfrm>
              <a:prstGeom prst="rect">
                <a:avLst/>
              </a:prstGeom>
              <a:blipFill>
                <a:blip r:embed="rId5"/>
                <a:stretch>
                  <a:fillRect l="-272"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7ECA0BA-0149-2A41-81A8-8FE9B2514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86" y="3890336"/>
            <a:ext cx="3169133" cy="1929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31ACC-1116-894A-8AF4-2C07BF3A3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0828" y="3757423"/>
            <a:ext cx="3300437" cy="2036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E3C01-7630-004B-985A-E10711C30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875" y="3864577"/>
            <a:ext cx="3164927" cy="192954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0ABC490D-D4BA-8246-80BE-FAED2B886755}"/>
              </a:ext>
            </a:extLst>
          </p:cNvPr>
          <p:cNvSpPr txBox="1">
            <a:spLocks noChangeArrowheads="1"/>
          </p:cNvSpPr>
          <p:nvPr/>
        </p:nvSpPr>
        <p:spPr>
          <a:xfrm>
            <a:off x="2395285" y="-85693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Schemes: </a:t>
            </a:r>
            <a:r>
              <a:rPr lang="en-US" altLang="en-US" sz="28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alt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16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36CBB05-07BC-5B44-9393-7AD352B873B9}"/>
              </a:ext>
            </a:extLst>
          </p:cNvPr>
          <p:cNvSpPr txBox="1">
            <a:spLocks noChangeArrowheads="1"/>
          </p:cNvSpPr>
          <p:nvPr/>
        </p:nvSpPr>
        <p:spPr>
          <a:xfrm>
            <a:off x="2395285" y="-85693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Schemes: </a:t>
            </a:r>
            <a:r>
              <a:rPr lang="en-US" altLang="en-US" sz="28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alt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603717-0CE4-DB49-8907-81D18C670884}"/>
                  </a:ext>
                </a:extLst>
              </p:cNvPr>
              <p:cNvSpPr txBox="1"/>
              <p:nvPr/>
            </p:nvSpPr>
            <p:spPr>
              <a:xfrm>
                <a:off x="814371" y="1407244"/>
                <a:ext cx="31618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603717-0CE4-DB49-8907-81D18C670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71" y="1407244"/>
                <a:ext cx="3161827" cy="276999"/>
              </a:xfrm>
              <a:prstGeom prst="rect">
                <a:avLst/>
              </a:prstGeom>
              <a:blipFill>
                <a:blip r:embed="rId2"/>
                <a:stretch>
                  <a:fillRect l="-400" r="-12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D05D2B2-2DB9-AA47-B5CF-DB8C7B11D61E}"/>
              </a:ext>
            </a:extLst>
          </p:cNvPr>
          <p:cNvSpPr/>
          <p:nvPr/>
        </p:nvSpPr>
        <p:spPr>
          <a:xfrm>
            <a:off x="775734" y="939016"/>
            <a:ext cx="2350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start the algorithm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065395-98DC-FD49-A464-CE8CD3EC87D6}"/>
              </a:ext>
            </a:extLst>
          </p:cNvPr>
          <p:cNvSpPr/>
          <p:nvPr/>
        </p:nvSpPr>
        <p:spPr>
          <a:xfrm>
            <a:off x="640395" y="1901296"/>
            <a:ext cx="10707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Velocities not calculated during integrations, but are used to compute kinetic energy, diffusion constant etc.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C7A032-6A91-8F47-A341-202FB141630A}"/>
                  </a:ext>
                </a:extLst>
              </p:cNvPr>
              <p:cNvSpPr txBox="1"/>
              <p:nvPr/>
            </p:nvSpPr>
            <p:spPr>
              <a:xfrm>
                <a:off x="775734" y="2938858"/>
                <a:ext cx="4684039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C7A032-6A91-8F47-A341-202FB141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34" y="2938858"/>
                <a:ext cx="4684039" cy="283219"/>
              </a:xfrm>
              <a:prstGeom prst="rect">
                <a:avLst/>
              </a:prstGeom>
              <a:blipFill>
                <a:blip r:embed="rId3"/>
                <a:stretch>
                  <a:fillRect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C6021B-2880-4B41-8884-9118BAB64665}"/>
                  </a:ext>
                </a:extLst>
              </p:cNvPr>
              <p:cNvSpPr txBox="1"/>
              <p:nvPr/>
            </p:nvSpPr>
            <p:spPr>
              <a:xfrm>
                <a:off x="775733" y="3331355"/>
                <a:ext cx="4684039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C6021B-2880-4B41-8884-9118BAB6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33" y="3331355"/>
                <a:ext cx="4684039" cy="283219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E004B3C-4A2E-B24D-9527-DDF03EB9FFA2}"/>
                  </a:ext>
                </a:extLst>
              </p:cNvPr>
              <p:cNvSpPr/>
              <p:nvPr/>
            </p:nvSpPr>
            <p:spPr>
              <a:xfrm>
                <a:off x="2288135" y="3656022"/>
                <a:ext cx="1194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E004B3C-4A2E-B24D-9527-DDF03EB9F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35" y="3656022"/>
                <a:ext cx="11945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1D0CFC-A13E-7A48-BFF8-E767FD62C6A1}"/>
                  </a:ext>
                </a:extLst>
              </p:cNvPr>
              <p:cNvSpPr txBox="1"/>
              <p:nvPr/>
            </p:nvSpPr>
            <p:spPr>
              <a:xfrm>
                <a:off x="775733" y="4025516"/>
                <a:ext cx="4684039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1D0CFC-A13E-7A48-BFF8-E767FD62C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33" y="4025516"/>
                <a:ext cx="4684039" cy="283219"/>
              </a:xfrm>
              <a:prstGeom prst="rect">
                <a:avLst/>
              </a:prstGeom>
              <a:blipFill>
                <a:blip r:embed="rId6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0CA9C6A-20F0-6D4A-9999-6B8B185F80AC}"/>
              </a:ext>
            </a:extLst>
          </p:cNvPr>
          <p:cNvSpPr/>
          <p:nvPr/>
        </p:nvSpPr>
        <p:spPr>
          <a:xfrm>
            <a:off x="746046" y="2603466"/>
            <a:ext cx="154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reversal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F65D74-495B-304A-8277-61ACE86DB91F}"/>
                  </a:ext>
                </a:extLst>
              </p:cNvPr>
              <p:cNvSpPr txBox="1"/>
              <p:nvPr/>
            </p:nvSpPr>
            <p:spPr>
              <a:xfrm>
                <a:off x="783716" y="4663750"/>
                <a:ext cx="4684039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F65D74-495B-304A-8277-61ACE86DB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16" y="4663750"/>
                <a:ext cx="4684039" cy="283219"/>
              </a:xfrm>
              <a:prstGeom prst="rect">
                <a:avLst/>
              </a:prstGeom>
              <a:blipFill>
                <a:blip r:embed="rId7"/>
                <a:stretch>
                  <a:fillRect l="-27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84412B-23A4-664A-B928-3A6E18DE7124}"/>
                  </a:ext>
                </a:extLst>
              </p:cNvPr>
              <p:cNvSpPr/>
              <p:nvPr/>
            </p:nvSpPr>
            <p:spPr>
              <a:xfrm>
                <a:off x="2396350" y="5079918"/>
                <a:ext cx="770532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84412B-23A4-664A-B928-3A6E18DE7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350" y="5079918"/>
                <a:ext cx="770532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F664CB-6F03-4E49-8774-639724BA4A90}"/>
                  </a:ext>
                </a:extLst>
              </p:cNvPr>
              <p:cNvSpPr/>
              <p:nvPr/>
            </p:nvSpPr>
            <p:spPr>
              <a:xfrm>
                <a:off x="4407307" y="5088741"/>
                <a:ext cx="770532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F664CB-6F03-4E49-8774-639724BA4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307" y="5088741"/>
                <a:ext cx="770532" cy="375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9A8977-0E60-7645-94AB-B189A52FDC4D}"/>
                  </a:ext>
                </a:extLst>
              </p:cNvPr>
              <p:cNvSpPr txBox="1"/>
              <p:nvPr/>
            </p:nvSpPr>
            <p:spPr>
              <a:xfrm>
                <a:off x="6457019" y="2990143"/>
                <a:ext cx="4934877" cy="2906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Velocities not required to compute the the trajectory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reversal (good)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Once new position is known, current position becomes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old and discard the old position   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 error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𝑶</m:t>
                    </m:r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 error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𝑶</m:t>
                    </m:r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(problem).</a:t>
                </a: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Numerical imprecision in the equation. A small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sz="1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r>
                          <a:rPr lang="en-US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is added to the difference between two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sz="1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r>
                          <a:rPr lang="en-US" sz="1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terms.</a:t>
                </a: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9A8977-0E60-7645-94AB-B189A52F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019" y="2990143"/>
                <a:ext cx="4934877" cy="2906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B7450C0-252A-8140-A6CE-2261BAF7B05D}"/>
              </a:ext>
            </a:extLst>
          </p:cNvPr>
          <p:cNvSpPr/>
          <p:nvPr/>
        </p:nvSpPr>
        <p:spPr>
          <a:xfrm>
            <a:off x="10353082" y="6581001"/>
            <a:ext cx="1445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Allen and </a:t>
            </a:r>
            <a:r>
              <a:rPr lang="en-US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Tildesley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7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36CBB05-07BC-5B44-9393-7AD352B873B9}"/>
              </a:ext>
            </a:extLst>
          </p:cNvPr>
          <p:cNvSpPr txBox="1">
            <a:spLocks noChangeArrowheads="1"/>
          </p:cNvSpPr>
          <p:nvPr/>
        </p:nvSpPr>
        <p:spPr>
          <a:xfrm>
            <a:off x="2395285" y="-85693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Schemes: Leap-frog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C6021B-2880-4B41-8884-9118BAB64665}"/>
                  </a:ext>
                </a:extLst>
              </p:cNvPr>
              <p:cNvSpPr txBox="1"/>
              <p:nvPr/>
            </p:nvSpPr>
            <p:spPr>
              <a:xfrm>
                <a:off x="816128" y="1670848"/>
                <a:ext cx="3411768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C6021B-2880-4B41-8884-9118BAB6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28" y="1670848"/>
                <a:ext cx="3411768" cy="532453"/>
              </a:xfrm>
              <a:prstGeom prst="rect">
                <a:avLst/>
              </a:prstGeom>
              <a:blipFill>
                <a:blip r:embed="rId2"/>
                <a:stretch>
                  <a:fillRect l="-370" t="-4878" r="-1111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E5A72C-AA30-504F-8085-77DB34DC3F1E}"/>
                  </a:ext>
                </a:extLst>
              </p:cNvPr>
              <p:cNvSpPr txBox="1"/>
              <p:nvPr/>
            </p:nvSpPr>
            <p:spPr>
              <a:xfrm>
                <a:off x="736138" y="932715"/>
                <a:ext cx="3571747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E5A72C-AA30-504F-8085-77DB34DC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38" y="932715"/>
                <a:ext cx="3571747" cy="532453"/>
              </a:xfrm>
              <a:prstGeom prst="rect">
                <a:avLst/>
              </a:prstGeom>
              <a:blipFill>
                <a:blip r:embed="rId3"/>
                <a:stretch>
                  <a:fillRect r="-35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6AA841B-9E04-944D-8383-B47B63D14DF4}"/>
              </a:ext>
            </a:extLst>
          </p:cNvPr>
          <p:cNvSpPr/>
          <p:nvPr/>
        </p:nvSpPr>
        <p:spPr>
          <a:xfrm>
            <a:off x="889996" y="2256022"/>
            <a:ext cx="180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velocity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F2388C-22FB-914E-9412-E37C55382961}"/>
                  </a:ext>
                </a:extLst>
              </p:cNvPr>
              <p:cNvSpPr txBox="1"/>
              <p:nvPr/>
            </p:nvSpPr>
            <p:spPr>
              <a:xfrm>
                <a:off x="816128" y="2728002"/>
                <a:ext cx="3406637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F2388C-22FB-914E-9412-E37C55382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28" y="2728002"/>
                <a:ext cx="3406637" cy="532453"/>
              </a:xfrm>
              <a:prstGeom prst="rect">
                <a:avLst/>
              </a:prstGeom>
              <a:blipFill>
                <a:blip r:embed="rId4"/>
                <a:stretch>
                  <a:fillRect l="-370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7F527E2-D5AC-C542-B6C6-180F7067F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0" y="4889747"/>
            <a:ext cx="2949849" cy="1783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349446-7F8B-5548-B9D4-8D43F4AE1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743" y="4899151"/>
            <a:ext cx="2941770" cy="17737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D8BC69-084F-F248-9FA7-0E9856914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6237" y="4825939"/>
            <a:ext cx="3063195" cy="18469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691AE3-5FBE-C540-83EB-9B0A2AA7F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7466" y="4888373"/>
            <a:ext cx="3004265" cy="18157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5198230-1B58-5945-84D4-49AB0ABDB6DC}"/>
              </a:ext>
            </a:extLst>
          </p:cNvPr>
          <p:cNvSpPr/>
          <p:nvPr/>
        </p:nvSpPr>
        <p:spPr>
          <a:xfrm>
            <a:off x="5902180" y="714618"/>
            <a:ext cx="293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 to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scheme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4212C0-F589-0346-B357-146D9770FB64}"/>
                  </a:ext>
                </a:extLst>
              </p:cNvPr>
              <p:cNvSpPr txBox="1"/>
              <p:nvPr/>
            </p:nvSpPr>
            <p:spPr>
              <a:xfrm>
                <a:off x="5396913" y="1136791"/>
                <a:ext cx="4738477" cy="534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4212C0-F589-0346-B357-146D9770F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13" y="1136791"/>
                <a:ext cx="4738477" cy="534057"/>
              </a:xfrm>
              <a:prstGeom prst="rect">
                <a:avLst/>
              </a:prstGeom>
              <a:blipFill>
                <a:blip r:embed="rId9"/>
                <a:stretch>
                  <a:fillRect l="-267" t="-2326" r="-53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E1E12D-DF6A-5745-9FCC-3015CAAD8458}"/>
                  </a:ext>
                </a:extLst>
              </p:cNvPr>
              <p:cNvSpPr/>
              <p:nvPr/>
            </p:nvSpPr>
            <p:spPr>
              <a:xfrm>
                <a:off x="5840071" y="1691720"/>
                <a:ext cx="3555525" cy="624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E1E12D-DF6A-5745-9FCC-3015CAAD8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071" y="1691720"/>
                <a:ext cx="3555525" cy="624786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1A514F-E640-064B-89E7-48CB59CEC34F}"/>
                  </a:ext>
                </a:extLst>
              </p:cNvPr>
              <p:cNvSpPr txBox="1"/>
              <p:nvPr/>
            </p:nvSpPr>
            <p:spPr>
              <a:xfrm>
                <a:off x="5396912" y="2358325"/>
                <a:ext cx="4684038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1A514F-E640-064B-89E7-48CB59CEC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12" y="2358325"/>
                <a:ext cx="4684038" cy="283219"/>
              </a:xfrm>
              <a:prstGeom prst="rect">
                <a:avLst/>
              </a:prstGeom>
              <a:blipFill>
                <a:blip r:embed="rId11"/>
                <a:stretch>
                  <a:fillRect l="-270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DC8D3CE-1793-134B-827A-F2B76A120EE4}"/>
                  </a:ext>
                </a:extLst>
              </p:cNvPr>
              <p:cNvSpPr/>
              <p:nvPr/>
            </p:nvSpPr>
            <p:spPr>
              <a:xfrm>
                <a:off x="359736" y="3509360"/>
                <a:ext cx="5921749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addition of small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large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numbers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DC8D3CE-1793-134B-827A-F2B76A120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36" y="3509360"/>
                <a:ext cx="5921749" cy="375552"/>
              </a:xfrm>
              <a:prstGeom prst="rect">
                <a:avLst/>
              </a:prstGeom>
              <a:blipFill>
                <a:blip r:embed="rId12"/>
                <a:stretch>
                  <a:fillRect l="-641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6A200DF-F0E4-BE42-9102-BB28A2D4CDEB}"/>
              </a:ext>
            </a:extLst>
          </p:cNvPr>
          <p:cNvSpPr/>
          <p:nvPr/>
        </p:nvSpPr>
        <p:spPr>
          <a:xfrm>
            <a:off x="7045594" y="3050826"/>
            <a:ext cx="2350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start the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3DAD15-39E2-9449-A240-877EF5088085}"/>
                  </a:ext>
                </a:extLst>
              </p:cNvPr>
              <p:cNvSpPr txBox="1"/>
              <p:nvPr/>
            </p:nvSpPr>
            <p:spPr>
              <a:xfrm>
                <a:off x="6753753" y="3613793"/>
                <a:ext cx="3270511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3DAD15-39E2-9449-A240-877EF5088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753" y="3613793"/>
                <a:ext cx="3270511" cy="532453"/>
              </a:xfrm>
              <a:prstGeom prst="rect">
                <a:avLst/>
              </a:prstGeom>
              <a:blipFill>
                <a:blip r:embed="rId13"/>
                <a:stretch>
                  <a:fillRect l="-388" t="-2381" r="-116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FB52BFD4-1832-7446-A158-5C8ED55E9491}"/>
              </a:ext>
            </a:extLst>
          </p:cNvPr>
          <p:cNvSpPr/>
          <p:nvPr/>
        </p:nvSpPr>
        <p:spPr>
          <a:xfrm>
            <a:off x="359736" y="3931413"/>
            <a:ext cx="5662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and velocity are not calculated in the same step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8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34B4A72-76D7-9B49-A9A7-5531FBF683D3}"/>
              </a:ext>
            </a:extLst>
          </p:cNvPr>
          <p:cNvSpPr txBox="1">
            <a:spLocks noChangeArrowheads="1"/>
          </p:cNvSpPr>
          <p:nvPr/>
        </p:nvSpPr>
        <p:spPr>
          <a:xfrm>
            <a:off x="2395285" y="-85693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Schemes: Velocity-</a:t>
            </a:r>
            <a:r>
              <a:rPr lang="en-US" altLang="en-US" sz="28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endParaRPr lang="en-US" altLang="en-US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B0F513-CE3F-E748-9F75-44490A431C36}"/>
                  </a:ext>
                </a:extLst>
              </p:cNvPr>
              <p:cNvSpPr txBox="1"/>
              <p:nvPr/>
            </p:nvSpPr>
            <p:spPr>
              <a:xfrm>
                <a:off x="742616" y="655649"/>
                <a:ext cx="461677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B0F513-CE3F-E748-9F75-44490A431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16" y="655649"/>
                <a:ext cx="4616777" cy="518604"/>
              </a:xfrm>
              <a:prstGeom prst="rect">
                <a:avLst/>
              </a:prstGeom>
              <a:blipFill>
                <a:blip r:embed="rId2"/>
                <a:stretch>
                  <a:fillRect t="-4878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A52C51-4A5C-6842-846C-AD6C44E0C1D4}"/>
                  </a:ext>
                </a:extLst>
              </p:cNvPr>
              <p:cNvSpPr txBox="1"/>
              <p:nvPr/>
            </p:nvSpPr>
            <p:spPr>
              <a:xfrm>
                <a:off x="843766" y="1176914"/>
                <a:ext cx="441447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A52C51-4A5C-6842-846C-AD6C44E0C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66" y="1176914"/>
                <a:ext cx="4414478" cy="518604"/>
              </a:xfrm>
              <a:prstGeom prst="rect">
                <a:avLst/>
              </a:prstGeom>
              <a:blipFill>
                <a:blip r:embed="rId3"/>
                <a:stretch>
                  <a:fillRect t="-4762" r="-86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D8047-54E4-5349-BFDB-0668ED4596B3}"/>
                  </a:ext>
                </a:extLst>
              </p:cNvPr>
              <p:cNvSpPr txBox="1"/>
              <p:nvPr/>
            </p:nvSpPr>
            <p:spPr>
              <a:xfrm>
                <a:off x="577891" y="2991147"/>
                <a:ext cx="4290534" cy="562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𝒅𝒂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D8047-54E4-5349-BFDB-0668ED45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91" y="2991147"/>
                <a:ext cx="4290534" cy="562846"/>
              </a:xfrm>
              <a:prstGeom prst="rect">
                <a:avLst/>
              </a:prstGeom>
              <a:blipFill>
                <a:blip r:embed="rId4"/>
                <a:stretch>
                  <a:fillRect l="-29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5F211-48B1-0E41-88D5-D4F677CD9CCB}"/>
                  </a:ext>
                </a:extLst>
              </p:cNvPr>
              <p:cNvSpPr txBox="1"/>
              <p:nvPr/>
            </p:nvSpPr>
            <p:spPr>
              <a:xfrm>
                <a:off x="577891" y="3507654"/>
                <a:ext cx="3022559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𝒅𝒂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5F211-48B1-0E41-88D5-D4F677CD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91" y="3507654"/>
                <a:ext cx="3022559" cy="537519"/>
              </a:xfrm>
              <a:prstGeom prst="rect">
                <a:avLst/>
              </a:prstGeom>
              <a:blipFill>
                <a:blip r:embed="rId5"/>
                <a:stretch>
                  <a:fillRect l="-83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85549-3B9B-BD46-AE3E-E777D966D7E1}"/>
                  </a:ext>
                </a:extLst>
              </p:cNvPr>
              <p:cNvSpPr txBox="1"/>
              <p:nvPr/>
            </p:nvSpPr>
            <p:spPr>
              <a:xfrm>
                <a:off x="577891" y="3936468"/>
                <a:ext cx="5692071" cy="562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𝜹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85549-3B9B-BD46-AE3E-E777D966D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91" y="3936468"/>
                <a:ext cx="5692071" cy="562846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1B8B05-26FD-024F-A045-654D0FAF4846}"/>
                  </a:ext>
                </a:extLst>
              </p:cNvPr>
              <p:cNvSpPr txBox="1"/>
              <p:nvPr/>
            </p:nvSpPr>
            <p:spPr>
              <a:xfrm>
                <a:off x="551948" y="4466450"/>
                <a:ext cx="441447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1B8B05-26FD-024F-A045-654D0FAF4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48" y="4466450"/>
                <a:ext cx="4414478" cy="518604"/>
              </a:xfrm>
              <a:prstGeom prst="rect">
                <a:avLst/>
              </a:prstGeom>
              <a:blipFill>
                <a:blip r:embed="rId7"/>
                <a:stretch>
                  <a:fillRect t="-4762" r="-86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D6948F-4D41-D548-B61C-F354748CD888}"/>
                  </a:ext>
                </a:extLst>
              </p:cNvPr>
              <p:cNvSpPr txBox="1"/>
              <p:nvPr/>
            </p:nvSpPr>
            <p:spPr>
              <a:xfrm>
                <a:off x="843766" y="1898473"/>
                <a:ext cx="3115212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D6948F-4D41-D548-B61C-F354748CD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66" y="1898473"/>
                <a:ext cx="3115212" cy="532453"/>
              </a:xfrm>
              <a:prstGeom prst="rect">
                <a:avLst/>
              </a:prstGeom>
              <a:blipFill>
                <a:blip r:embed="rId8"/>
                <a:stretch>
                  <a:fillRect l="-405" r="-121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DD24880-245E-9046-AF2E-083D8E16C26F}"/>
                  </a:ext>
                </a:extLst>
              </p:cNvPr>
              <p:cNvSpPr/>
              <p:nvPr/>
            </p:nvSpPr>
            <p:spPr>
              <a:xfrm>
                <a:off x="742616" y="2297320"/>
                <a:ext cx="3961084" cy="624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DD24880-245E-9046-AF2E-083D8E16C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16" y="2297320"/>
                <a:ext cx="3961084" cy="624786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57562C5-19AD-874A-9ACD-E6029402B6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261868"/>
            <a:ext cx="2568216" cy="1537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D78470-5E36-BC4A-9E82-62604B7962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8620" y="5287626"/>
            <a:ext cx="2521421" cy="15128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338BBB-700F-3740-9078-1D90D23AB4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6203" y="5339142"/>
            <a:ext cx="2361901" cy="14295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06C519-1A88-5746-AB0F-199A896CA9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5554" y="5287626"/>
            <a:ext cx="2359310" cy="1434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05F49C-69CD-0D41-97E2-485C242A4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67452" y="5317361"/>
            <a:ext cx="2285911" cy="1386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922A93D-9799-BE4F-B703-422DBBD23742}"/>
                  </a:ext>
                </a:extLst>
              </p:cNvPr>
              <p:cNvSpPr/>
              <p:nvPr/>
            </p:nvSpPr>
            <p:spPr>
              <a:xfrm>
                <a:off x="6728279" y="4401879"/>
                <a:ext cx="4642938" cy="528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addition of small 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sSup>
                      <m:sSupPr>
                        <m:ctrlP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large 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sSup>
                      <m:sSupPr>
                        <m:ctrlP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numbers</a:t>
                </a: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better treatment of velocities 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922A93D-9799-BE4F-B703-422DBBD23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279" y="4401879"/>
                <a:ext cx="4642938" cy="528030"/>
              </a:xfrm>
              <a:prstGeom prst="rect">
                <a:avLst/>
              </a:prstGeom>
              <a:blipFill>
                <a:blip r:embed="rId15"/>
                <a:stretch>
                  <a:fillRect l="-273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604298-76F9-3843-9D20-4BC1307ADC5F}"/>
                  </a:ext>
                </a:extLst>
              </p:cNvPr>
              <p:cNvSpPr txBox="1"/>
              <p:nvPr/>
            </p:nvSpPr>
            <p:spPr>
              <a:xfrm>
                <a:off x="5704694" y="741527"/>
                <a:ext cx="633275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604298-76F9-3843-9D20-4BC1307AD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694" y="741527"/>
                <a:ext cx="6332759" cy="518604"/>
              </a:xfrm>
              <a:prstGeom prst="rect">
                <a:avLst/>
              </a:prstGeom>
              <a:blipFill>
                <a:blip r:embed="rId16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739024-CE2B-2846-8488-C7358A480664}"/>
                  </a:ext>
                </a:extLst>
              </p:cNvPr>
              <p:cNvSpPr txBox="1"/>
              <p:nvPr/>
            </p:nvSpPr>
            <p:spPr>
              <a:xfrm>
                <a:off x="5704694" y="1260131"/>
                <a:ext cx="446045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739024-CE2B-2846-8488-C7358A48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694" y="1260131"/>
                <a:ext cx="4460452" cy="518604"/>
              </a:xfrm>
              <a:prstGeom prst="rect">
                <a:avLst/>
              </a:prstGeom>
              <a:blipFill>
                <a:blip r:embed="rId17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2517D9-E6A2-2442-818D-06E9B75E2FEA}"/>
                  </a:ext>
                </a:extLst>
              </p:cNvPr>
              <p:cNvSpPr txBox="1"/>
              <p:nvPr/>
            </p:nvSpPr>
            <p:spPr>
              <a:xfrm>
                <a:off x="5684052" y="1899519"/>
                <a:ext cx="6096861" cy="79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)]∗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2517D9-E6A2-2442-818D-06E9B75E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052" y="1899519"/>
                <a:ext cx="6096861" cy="795602"/>
              </a:xfrm>
              <a:prstGeom prst="rect">
                <a:avLst/>
              </a:prstGeom>
              <a:blipFill>
                <a:blip r:embed="rId18"/>
                <a:stretch>
                  <a:fillRect l="-208" r="-416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BAA1EE-D2CC-504A-A5C4-485189776EEC}"/>
                  </a:ext>
                </a:extLst>
              </p:cNvPr>
              <p:cNvSpPr/>
              <p:nvPr/>
            </p:nvSpPr>
            <p:spPr>
              <a:xfrm>
                <a:off x="5606778" y="2791162"/>
                <a:ext cx="5727145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BAA1EE-D2CC-504A-A5C4-48518977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78" y="2791162"/>
                <a:ext cx="5727145" cy="37555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E856C7A-0368-AA49-AF81-D6EC83C0EE00}"/>
              </a:ext>
            </a:extLst>
          </p:cNvPr>
          <p:cNvSpPr/>
          <p:nvPr/>
        </p:nvSpPr>
        <p:spPr>
          <a:xfrm>
            <a:off x="7865670" y="3128037"/>
            <a:ext cx="159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C5926DE-7FF9-7144-9194-9420D7061F7A}"/>
              </a:ext>
            </a:extLst>
          </p:cNvPr>
          <p:cNvSpPr txBox="1">
            <a:spLocks noChangeArrowheads="1"/>
          </p:cNvSpPr>
          <p:nvPr/>
        </p:nvSpPr>
        <p:spPr>
          <a:xfrm>
            <a:off x="2395285" y="-47056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8AA074-1D91-E449-9B5C-0226EEDC89D2}"/>
                  </a:ext>
                </a:extLst>
              </p:cNvPr>
              <p:cNvSpPr/>
              <p:nvPr/>
            </p:nvSpPr>
            <p:spPr>
              <a:xfrm>
                <a:off x="626772" y="958230"/>
                <a:ext cx="10732394" cy="5046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Newton's equations conserve the total energy E, and therefore the numerical solutions of the system should behave the same way.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Numerical solutions may deviate from the actual trajectory.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step should not be too small or too high. How to determine that?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time step may lead to overlapping of atoms which explodes the system.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𝜹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numerical stability and accuracy in conserving the energy, one typically needs to pick a time step that is at least one order of magnitude lower than the fastest time scale in the system.</a:t>
                </a: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Bond frequency -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Corresponding time scale -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den>
                    </m:f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Typical bond vibration time scale ~ 100 fs. Typical time step in MD simulation ~ 1 to 2 fs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8AA074-1D91-E449-9B5C-0226EEDC8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72" y="958230"/>
                <a:ext cx="10732394" cy="5046190"/>
              </a:xfrm>
              <a:prstGeom prst="rect">
                <a:avLst/>
              </a:prstGeom>
              <a:blipFill>
                <a:blip r:embed="rId2"/>
                <a:stretch>
                  <a:fillRect l="-236" t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E1B764-B6EB-2848-A044-4CE94239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47" y="5308425"/>
            <a:ext cx="3311659" cy="13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3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93BE783-E4D1-7C46-8B2B-35FFD52FA0D4}"/>
              </a:ext>
            </a:extLst>
          </p:cNvPr>
          <p:cNvSpPr txBox="1">
            <a:spLocks noChangeArrowheads="1"/>
          </p:cNvSpPr>
          <p:nvPr/>
        </p:nvSpPr>
        <p:spPr>
          <a:xfrm>
            <a:off x="2395285" y="-47056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step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765FA2-3C90-0442-9ED8-20080EF1910F}"/>
              </a:ext>
            </a:extLst>
          </p:cNvPr>
          <p:cNvGrpSpPr/>
          <p:nvPr/>
        </p:nvGrpSpPr>
        <p:grpSpPr>
          <a:xfrm>
            <a:off x="905332" y="543708"/>
            <a:ext cx="10193129" cy="5994287"/>
            <a:chOff x="158358" y="543708"/>
            <a:chExt cx="10193129" cy="5994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08896B-B4F5-1945-A558-CDF4AD3D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416529" y="-1714463"/>
              <a:ext cx="5676788" cy="1019312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AD76C3-1981-E146-BB71-DFBFCB267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232823" y="2639095"/>
              <a:ext cx="2921000" cy="48768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D365E7E-3CAE-304E-A0FE-571F230F770C}"/>
              </a:ext>
            </a:extLst>
          </p:cNvPr>
          <p:cNvSpPr/>
          <p:nvPr/>
        </p:nvSpPr>
        <p:spPr>
          <a:xfrm>
            <a:off x="4463687" y="6533522"/>
            <a:ext cx="3076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Courtesy: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Matthieu </a:t>
            </a:r>
            <a:r>
              <a:rPr lang="en-US" sz="1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Micoulaut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99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5ED50A1-C7B9-CA42-8319-5671CECF4584}"/>
              </a:ext>
            </a:extLst>
          </p:cNvPr>
          <p:cNvSpPr txBox="1">
            <a:spLocks noChangeArrowheads="1"/>
          </p:cNvSpPr>
          <p:nvPr/>
        </p:nvSpPr>
        <p:spPr>
          <a:xfrm>
            <a:off x="2073313" y="-12879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Quantities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DE89AC-2518-704A-88B5-9B1AC65023E2}"/>
              </a:ext>
            </a:extLst>
          </p:cNvPr>
          <p:cNvSpPr/>
          <p:nvPr/>
        </p:nvSpPr>
        <p:spPr>
          <a:xfrm>
            <a:off x="141668" y="1306606"/>
            <a:ext cx="5239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Variables: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Measurable properties of a system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E3F773-6F5A-BE4B-8C4A-D6286F9C200B}"/>
                  </a:ext>
                </a:extLst>
              </p:cNvPr>
              <p:cNvSpPr/>
              <p:nvPr/>
            </p:nvSpPr>
            <p:spPr>
              <a:xfrm>
                <a:off x="141668" y="1860284"/>
                <a:ext cx="12192000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Conjugate Variables: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[Temperature (T), Energy (E)]; [Pressure (P),Volume (v)]; [No. of atoms (N), Chemical potential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)]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E3F773-6F5A-BE4B-8C4A-D6286F9C2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8" y="1860284"/>
                <a:ext cx="12192000" cy="453137"/>
              </a:xfrm>
              <a:prstGeom prst="rect">
                <a:avLst/>
              </a:prstGeom>
              <a:blipFill>
                <a:blip r:embed="rId2"/>
                <a:stretch>
                  <a:fillRect l="-312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177AF92-0AC8-2B4A-9B20-048D1B165AF7}"/>
              </a:ext>
            </a:extLst>
          </p:cNvPr>
          <p:cNvSpPr/>
          <p:nvPr/>
        </p:nvSpPr>
        <p:spPr>
          <a:xfrm>
            <a:off x="2073313" y="2522790"/>
            <a:ext cx="7159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from each pair should be fixed to specify a thermodynamic system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C32B92-E7B9-5C48-86BD-2469D6B0C5E6}"/>
              </a:ext>
            </a:extLst>
          </p:cNvPr>
          <p:cNvSpPr/>
          <p:nvPr/>
        </p:nvSpPr>
        <p:spPr>
          <a:xfrm>
            <a:off x="5842293" y="1299624"/>
            <a:ext cx="5605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Functions: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energy, Enthalpy, Entropy…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2B2BBC-8F32-E843-B65B-836216664D78}"/>
                  </a:ext>
                </a:extLst>
              </p:cNvPr>
              <p:cNvSpPr txBox="1"/>
              <p:nvPr/>
            </p:nvSpPr>
            <p:spPr>
              <a:xfrm>
                <a:off x="258011" y="3443295"/>
                <a:ext cx="193924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2B2BBC-8F32-E843-B65B-836216664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11" y="3443295"/>
                <a:ext cx="1939249" cy="518604"/>
              </a:xfrm>
              <a:prstGeom prst="rect">
                <a:avLst/>
              </a:prstGeom>
              <a:blipFill>
                <a:blip r:embed="rId3"/>
                <a:stretch>
                  <a:fillRect l="-1299" t="-4762" r="-194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01156B-9B10-0340-AAC0-8DC7BFAE5ADC}"/>
                  </a:ext>
                </a:extLst>
              </p:cNvPr>
              <p:cNvSpPr txBox="1"/>
              <p:nvPr/>
            </p:nvSpPr>
            <p:spPr>
              <a:xfrm>
                <a:off x="199405" y="4154940"/>
                <a:ext cx="1997855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01156B-9B10-0340-AAC0-8DC7BFAE5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5" y="4154940"/>
                <a:ext cx="1997855" cy="704616"/>
              </a:xfrm>
              <a:prstGeom prst="rect">
                <a:avLst/>
              </a:prstGeom>
              <a:blipFill>
                <a:blip r:embed="rId4"/>
                <a:stretch>
                  <a:fillRect l="-5063" t="-129825" b="-187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3F520B-DFE4-144D-8DA6-9FC028332F2C}"/>
                  </a:ext>
                </a:extLst>
              </p:cNvPr>
              <p:cNvSpPr txBox="1"/>
              <p:nvPr/>
            </p:nvSpPr>
            <p:spPr>
              <a:xfrm>
                <a:off x="3212191" y="3951346"/>
                <a:ext cx="3479542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3F520B-DFE4-144D-8DA6-9FC028332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191" y="3951346"/>
                <a:ext cx="3479542" cy="703526"/>
              </a:xfrm>
              <a:prstGeom prst="rect">
                <a:avLst/>
              </a:prstGeom>
              <a:blipFill>
                <a:blip r:embed="rId5"/>
                <a:stretch>
                  <a:fillRect l="-727" t="-136842" r="-1818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44E10D-849C-C64E-A0E9-CE29ECF9EE43}"/>
                  </a:ext>
                </a:extLst>
              </p:cNvPr>
              <p:cNvSpPr txBox="1"/>
              <p:nvPr/>
            </p:nvSpPr>
            <p:spPr>
              <a:xfrm>
                <a:off x="2904349" y="4739367"/>
                <a:ext cx="3793859" cy="607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− 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44E10D-849C-C64E-A0E9-CE29ECF9E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349" y="4739367"/>
                <a:ext cx="3793859" cy="607154"/>
              </a:xfrm>
              <a:prstGeom prst="rect">
                <a:avLst/>
              </a:prstGeom>
              <a:blipFill>
                <a:blip r:embed="rId6"/>
                <a:stretch>
                  <a:fillRect l="-669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35C3934-6253-FF43-A0A9-18AF3B097A2D}"/>
              </a:ext>
            </a:extLst>
          </p:cNvPr>
          <p:cNvSpPr/>
          <p:nvPr/>
        </p:nvSpPr>
        <p:spPr>
          <a:xfrm>
            <a:off x="1378923" y="5408767"/>
            <a:ext cx="9196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Entropy (S), Helmholtz free energy (F), Gibbs free energy (G) can not be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calculated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0C4486-5F35-1243-A19E-A168A3833D9C}"/>
                  </a:ext>
                </a:extLst>
              </p:cNvPr>
              <p:cNvSpPr/>
              <p:nvPr/>
            </p:nvSpPr>
            <p:spPr>
              <a:xfrm>
                <a:off x="3319629" y="3511911"/>
                <a:ext cx="1382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RDF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0C4486-5F35-1243-A19E-A168A3833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629" y="3511911"/>
                <a:ext cx="1382366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6A631E9-42A7-4E40-9D6D-2F7C9878FEDA}"/>
              </a:ext>
            </a:extLst>
          </p:cNvPr>
          <p:cNvSpPr/>
          <p:nvPr/>
        </p:nvSpPr>
        <p:spPr>
          <a:xfrm>
            <a:off x="2610158" y="3013173"/>
            <a:ext cx="646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 variables, structural and dynamical properties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30BEB-7C2E-E742-AFEB-735A0F6534FF}"/>
              </a:ext>
            </a:extLst>
          </p:cNvPr>
          <p:cNvSpPr/>
          <p:nvPr/>
        </p:nvSpPr>
        <p:spPr>
          <a:xfrm>
            <a:off x="2073313" y="5762946"/>
            <a:ext cx="7325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equilibrium properties – can be calculated from both MD and MC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20564-F22E-1F42-BF75-2E75235972DA}"/>
              </a:ext>
            </a:extLst>
          </p:cNvPr>
          <p:cNvSpPr/>
          <p:nvPr/>
        </p:nvSpPr>
        <p:spPr>
          <a:xfrm>
            <a:off x="2484802" y="6089993"/>
            <a:ext cx="6336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Dynamics equilibrium properties such as diffusion coefficient,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functions can be calculated from MD only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4BA1E6-8D7E-7449-A13B-E27CD08022A9}"/>
                  </a:ext>
                </a:extLst>
              </p:cNvPr>
              <p:cNvSpPr/>
              <p:nvPr/>
            </p:nvSpPr>
            <p:spPr>
              <a:xfrm>
                <a:off x="7388004" y="3725259"/>
                <a:ext cx="3187026" cy="458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 =6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4BA1E6-8D7E-7449-A13B-E27CD0802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004" y="3725259"/>
                <a:ext cx="3187026" cy="458459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4FE36C-C521-8542-99D8-B01875DD1D4B}"/>
                  </a:ext>
                </a:extLst>
              </p:cNvPr>
              <p:cNvSpPr/>
              <p:nvPr/>
            </p:nvSpPr>
            <p:spPr>
              <a:xfrm>
                <a:off x="7270633" y="4273409"/>
                <a:ext cx="2748508" cy="691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4FE36C-C521-8542-99D8-B01875DD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633" y="4273409"/>
                <a:ext cx="2748508" cy="691664"/>
              </a:xfrm>
              <a:prstGeom prst="rect">
                <a:avLst/>
              </a:prstGeom>
              <a:blipFill>
                <a:blip r:embed="rId9"/>
                <a:stretch>
                  <a:fillRect l="-15138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90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C2795C7-9CCB-8644-A87D-D6B2AB26C304}"/>
              </a:ext>
            </a:extLst>
          </p:cNvPr>
          <p:cNvSpPr txBox="1">
            <a:spLocks noChangeArrowheads="1"/>
          </p:cNvSpPr>
          <p:nvPr/>
        </p:nvSpPr>
        <p:spPr>
          <a:xfrm>
            <a:off x="2498332" y="123289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COMPUTER SIMULATIONS?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BD7ED3-DB0B-9E47-9CC6-42D3D9DF4A72}"/>
              </a:ext>
            </a:extLst>
          </p:cNvPr>
          <p:cNvSpPr/>
          <p:nvPr/>
        </p:nvSpPr>
        <p:spPr>
          <a:xfrm>
            <a:off x="4818580" y="1647838"/>
            <a:ext cx="2404004" cy="122772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Laws.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Mechanics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87827-AA8A-864E-8759-7454DFECB676}"/>
              </a:ext>
            </a:extLst>
          </p:cNvPr>
          <p:cNvSpPr txBox="1"/>
          <p:nvPr/>
        </p:nvSpPr>
        <p:spPr>
          <a:xfrm>
            <a:off x="5413853" y="1049910"/>
            <a:ext cx="887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841E8-50E4-464E-BB17-C3604B335514}"/>
              </a:ext>
            </a:extLst>
          </p:cNvPr>
          <p:cNvSpPr txBox="1"/>
          <p:nvPr/>
        </p:nvSpPr>
        <p:spPr>
          <a:xfrm>
            <a:off x="1042607" y="1022888"/>
            <a:ext cx="1843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Molecular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9D24B-4337-094E-8C3A-D94EBA410D4C}"/>
              </a:ext>
            </a:extLst>
          </p:cNvPr>
          <p:cNvSpPr txBox="1"/>
          <p:nvPr/>
        </p:nvSpPr>
        <p:spPr>
          <a:xfrm>
            <a:off x="9497042" y="10801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B38632-3919-644E-B95D-9EE303EF9577}"/>
              </a:ext>
            </a:extLst>
          </p:cNvPr>
          <p:cNvCxnSpPr>
            <a:cxnSpLocks/>
          </p:cNvCxnSpPr>
          <p:nvPr/>
        </p:nvCxnSpPr>
        <p:spPr>
          <a:xfrm>
            <a:off x="3595678" y="2203678"/>
            <a:ext cx="740017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CA3BC-E93B-974F-8080-1FCC2D97264F}"/>
              </a:ext>
            </a:extLst>
          </p:cNvPr>
          <p:cNvSpPr/>
          <p:nvPr/>
        </p:nvSpPr>
        <p:spPr>
          <a:xfrm>
            <a:off x="5456653" y="1309284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0B5421-78E0-1F42-A613-D7A614089D39}"/>
              </a:ext>
            </a:extLst>
          </p:cNvPr>
          <p:cNvGrpSpPr/>
          <p:nvPr/>
        </p:nvGrpSpPr>
        <p:grpSpPr>
          <a:xfrm>
            <a:off x="894845" y="1693785"/>
            <a:ext cx="2138784" cy="1181775"/>
            <a:chOff x="9612492" y="4812612"/>
            <a:chExt cx="2698772" cy="1735967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74D0AF2-18FD-9049-9C34-A6228EF61B98}"/>
                </a:ext>
              </a:extLst>
            </p:cNvPr>
            <p:cNvSpPr/>
            <p:nvPr/>
          </p:nvSpPr>
          <p:spPr>
            <a:xfrm>
              <a:off x="9612492" y="4812612"/>
              <a:ext cx="2698772" cy="1735967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A79E40A-4585-5741-A72A-5CC85305E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10243" y="5021241"/>
              <a:ext cx="1078344" cy="51444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8217AB-513D-A044-BDBD-56FB08F38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4703" y="5610134"/>
              <a:ext cx="801768" cy="8315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0D7B8B-32F2-EF4D-896E-EF4CE4313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4016" y="5737266"/>
              <a:ext cx="1078344" cy="56575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553CAF-2239-2944-81A8-1DC15F9D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5617" y="4904945"/>
              <a:ext cx="588131" cy="598257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88E480-BD06-3149-98CB-AD952D526918}"/>
              </a:ext>
            </a:extLst>
          </p:cNvPr>
          <p:cNvCxnSpPr>
            <a:cxnSpLocks/>
          </p:cNvCxnSpPr>
          <p:nvPr/>
        </p:nvCxnSpPr>
        <p:spPr>
          <a:xfrm>
            <a:off x="7683079" y="2236705"/>
            <a:ext cx="740017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73A3E70-9D74-7C49-AC5A-B73BACE98B60}"/>
              </a:ext>
            </a:extLst>
          </p:cNvPr>
          <p:cNvSpPr/>
          <p:nvPr/>
        </p:nvSpPr>
        <p:spPr>
          <a:xfrm>
            <a:off x="8930249" y="1683870"/>
            <a:ext cx="2515162" cy="11916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Physical properties – compare with experiments – Explain Experimental results – Guide Experimentalists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38AA24-7D8E-2147-B6F0-A80EDEB6A567}"/>
              </a:ext>
            </a:extLst>
          </p:cNvPr>
          <p:cNvSpPr/>
          <p:nvPr/>
        </p:nvSpPr>
        <p:spPr>
          <a:xfrm>
            <a:off x="9189305" y="1290637"/>
            <a:ext cx="17166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predictions</a:t>
            </a: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710691-8FF4-0C48-ACFE-F357900C791E}"/>
              </a:ext>
            </a:extLst>
          </p:cNvPr>
          <p:cNvSpPr/>
          <p:nvPr/>
        </p:nvSpPr>
        <p:spPr>
          <a:xfrm>
            <a:off x="1526317" y="3151843"/>
            <a:ext cx="82238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there are no available experimental data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it is difficult or impossible to get experimental data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experiments are expensive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parameters for theoretical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EB9001-A21F-7146-9284-9A12B6B66A11}"/>
              </a:ext>
            </a:extLst>
          </p:cNvPr>
          <p:cNvSpPr/>
          <p:nvPr/>
        </p:nvSpPr>
        <p:spPr>
          <a:xfrm>
            <a:off x="1424681" y="5494777"/>
            <a:ext cx="93529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simulations allow us to describe </a:t>
            </a:r>
            <a:r>
              <a:rPr lang="en-US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macroscopic</a:t>
            </a:r>
            <a:r>
              <a:rPr lang="en-US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observations with the use of </a:t>
            </a:r>
            <a:r>
              <a:rPr lang="en-US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microscopic</a:t>
            </a:r>
            <a:r>
              <a:rPr lang="en-US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description of matter.</a:t>
            </a:r>
          </a:p>
        </p:txBody>
      </p:sp>
    </p:spTree>
    <p:extLst>
      <p:ext uri="{BB962C8B-B14F-4D97-AF65-F5344CB8AC3E}">
        <p14:creationId xmlns:p14="http://schemas.microsoft.com/office/powerpoint/2010/main" val="2663711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239CC3F-A509-7749-B0EE-FD45621ABC31}"/>
              </a:ext>
            </a:extLst>
          </p:cNvPr>
          <p:cNvSpPr txBox="1">
            <a:spLocks noChangeArrowheads="1"/>
          </p:cNvSpPr>
          <p:nvPr/>
        </p:nvSpPr>
        <p:spPr>
          <a:xfrm>
            <a:off x="2073313" y="-12879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Range and Long Range Interactions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C796FB-0CB8-1646-A29B-D1471B57EFB6}"/>
              </a:ext>
            </a:extLst>
          </p:cNvPr>
          <p:cNvSpPr/>
          <p:nvPr/>
        </p:nvSpPr>
        <p:spPr>
          <a:xfrm>
            <a:off x="787698" y="900379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Shifted Potential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E1E5E7-C8F7-654A-9956-B30F9DCC06D2}"/>
                  </a:ext>
                </a:extLst>
              </p:cNvPr>
              <p:cNvSpPr txBox="1"/>
              <p:nvPr/>
            </p:nvSpPr>
            <p:spPr>
              <a:xfrm>
                <a:off x="774819" y="1453705"/>
                <a:ext cx="3423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E1E5E7-C8F7-654A-9956-B30F9DCC0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19" y="1453705"/>
                <a:ext cx="3423758" cy="276999"/>
              </a:xfrm>
              <a:prstGeom prst="rect">
                <a:avLst/>
              </a:prstGeom>
              <a:blipFill>
                <a:blip r:embed="rId2"/>
                <a:stretch>
                  <a:fillRect l="-738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3CB7F8-26F9-1B4F-9818-C497C7455721}"/>
                  </a:ext>
                </a:extLst>
              </p:cNvPr>
              <p:cNvSpPr txBox="1"/>
              <p:nvPr/>
            </p:nvSpPr>
            <p:spPr>
              <a:xfrm>
                <a:off x="774819" y="1868532"/>
                <a:ext cx="22821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3CB7F8-26F9-1B4F-9818-C497C7455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19" y="1868532"/>
                <a:ext cx="2282163" cy="276999"/>
              </a:xfrm>
              <a:prstGeom prst="rect">
                <a:avLst/>
              </a:prstGeom>
              <a:blipFill>
                <a:blip r:embed="rId3"/>
                <a:stretch>
                  <a:fillRect l="-1657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2FEF4BF-1EB0-884C-BB17-90B683A853B0}"/>
              </a:ext>
            </a:extLst>
          </p:cNvPr>
          <p:cNvSpPr/>
          <p:nvPr/>
        </p:nvSpPr>
        <p:spPr>
          <a:xfrm>
            <a:off x="774819" y="2421858"/>
            <a:ext cx="245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Shifted Force Potential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C0907-6C03-1744-8F29-8ACA39C2C9EC}"/>
                  </a:ext>
                </a:extLst>
              </p:cNvPr>
              <p:cNvSpPr txBox="1"/>
              <p:nvPr/>
            </p:nvSpPr>
            <p:spPr>
              <a:xfrm>
                <a:off x="732075" y="2877667"/>
                <a:ext cx="5778505" cy="6882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𝑑𝑢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C0907-6C03-1744-8F29-8ACA39C2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5" y="2877667"/>
                <a:ext cx="5778505" cy="688202"/>
              </a:xfrm>
              <a:prstGeom prst="rect">
                <a:avLst/>
              </a:prstGeom>
              <a:blipFill>
                <a:blip r:embed="rId4"/>
                <a:stretch>
                  <a:fillRect l="-439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32A0196-1CA8-A84B-A684-5B0A3FAD2C5F}"/>
                  </a:ext>
                </a:extLst>
              </p:cNvPr>
              <p:cNvSpPr/>
              <p:nvPr/>
            </p:nvSpPr>
            <p:spPr>
              <a:xfrm>
                <a:off x="642026" y="3547505"/>
                <a:ext cx="2414956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32A0196-1CA8-A84B-A684-5B0A3FAD2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6" y="3547505"/>
                <a:ext cx="2414956" cy="391582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5D29A3F-B80A-A943-A881-BBAA7FA9846B}"/>
              </a:ext>
            </a:extLst>
          </p:cNvPr>
          <p:cNvSpPr/>
          <p:nvPr/>
        </p:nvSpPr>
        <p:spPr>
          <a:xfrm>
            <a:off x="899981" y="4305285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73CCDA-1D75-AA45-A74B-558B0FF53B21}"/>
                  </a:ext>
                </a:extLst>
              </p:cNvPr>
              <p:cNvSpPr/>
              <p:nvPr/>
            </p:nvSpPr>
            <p:spPr>
              <a:xfrm>
                <a:off x="842626" y="4739735"/>
                <a:ext cx="23147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73CCDA-1D75-AA45-A74B-558B0FF53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26" y="4739735"/>
                <a:ext cx="231473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F55D32-8BB6-514B-89C1-73170DDCBCC1}"/>
                  </a:ext>
                </a:extLst>
              </p:cNvPr>
              <p:cNvSpPr/>
              <p:nvPr/>
            </p:nvSpPr>
            <p:spPr>
              <a:xfrm>
                <a:off x="774819" y="5090972"/>
                <a:ext cx="4136452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=1.0;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F55D32-8BB6-514B-89C1-73170DDCB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19" y="5090972"/>
                <a:ext cx="4136452" cy="648126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16A6BCE-CA3D-9149-A680-0C19CE20CDFA}"/>
                  </a:ext>
                </a:extLst>
              </p:cNvPr>
              <p:cNvSpPr/>
              <p:nvPr/>
            </p:nvSpPr>
            <p:spPr>
              <a:xfrm>
                <a:off x="732075" y="5725320"/>
                <a:ext cx="396813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16A6BCE-CA3D-9149-A680-0C19CE20C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5" y="5725320"/>
                <a:ext cx="3968138" cy="648126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A2D68A-B060-1F46-8207-3C082F60BCF7}"/>
                  </a:ext>
                </a:extLst>
              </p:cNvPr>
              <p:cNvSpPr/>
              <p:nvPr/>
            </p:nvSpPr>
            <p:spPr>
              <a:xfrm>
                <a:off x="816441" y="6488668"/>
                <a:ext cx="49447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Usually a cubic spline function is chosen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A2D68A-B060-1F46-8207-3C082F60B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41" y="6488668"/>
                <a:ext cx="4944752" cy="369332"/>
              </a:xfrm>
              <a:prstGeom prst="rect">
                <a:avLst/>
              </a:prstGeom>
              <a:blipFill>
                <a:blip r:embed="rId9"/>
                <a:stretch>
                  <a:fillRect l="-767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ADF28E3-BA4C-E447-8EF5-B942282BE6A6}"/>
              </a:ext>
            </a:extLst>
          </p:cNvPr>
          <p:cNvSpPr/>
          <p:nvPr/>
        </p:nvSpPr>
        <p:spPr>
          <a:xfrm>
            <a:off x="1052192" y="499383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Range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9C2538-86F0-DC4A-B130-ADD0B0C841B3}"/>
              </a:ext>
            </a:extLst>
          </p:cNvPr>
          <p:cNvSpPr/>
          <p:nvPr/>
        </p:nvSpPr>
        <p:spPr>
          <a:xfrm>
            <a:off x="8404293" y="914727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Range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E83C8F2-D615-084E-AA17-1D911B2A8513}"/>
                  </a:ext>
                </a:extLst>
              </p:cNvPr>
              <p:cNvSpPr/>
              <p:nvPr/>
            </p:nvSpPr>
            <p:spPr>
              <a:xfrm>
                <a:off x="7916659" y="1419883"/>
                <a:ext cx="2416687" cy="725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=∞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E83C8F2-D615-084E-AA17-1D911B2A8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59" y="1419883"/>
                <a:ext cx="2416687" cy="725648"/>
              </a:xfrm>
              <a:prstGeom prst="rect">
                <a:avLst/>
              </a:prstGeom>
              <a:blipFill>
                <a:blip r:embed="rId10"/>
                <a:stretch>
                  <a:fillRect l="-34896" t="-150000" b="-2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D1BC17-89FF-3F46-B177-DEF0513C94CE}"/>
                  </a:ext>
                </a:extLst>
              </p:cNvPr>
              <p:cNvSpPr/>
              <p:nvPr/>
            </p:nvSpPr>
            <p:spPr>
              <a:xfrm>
                <a:off x="7916658" y="2328094"/>
                <a:ext cx="2487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D1BC17-89FF-3F46-B177-DEF0513C9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658" y="2328094"/>
                <a:ext cx="248773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89A746-882C-E345-8444-F2067F05B8F9}"/>
                  </a:ext>
                </a:extLst>
              </p:cNvPr>
              <p:cNvSpPr/>
              <p:nvPr/>
            </p:nvSpPr>
            <p:spPr>
              <a:xfrm>
                <a:off x="7122997" y="3037102"/>
                <a:ext cx="47184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𝑠𝑟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calculated in real space through direct sum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 a certain cut-off. 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89A746-882C-E345-8444-F2067F05B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997" y="3037102"/>
                <a:ext cx="4718408" cy="646331"/>
              </a:xfrm>
              <a:prstGeom prst="rect">
                <a:avLst/>
              </a:prstGeom>
              <a:blipFill>
                <a:blip r:embed="rId12"/>
                <a:stretch>
                  <a:fillRect l="-107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78FE412-57D7-F841-9D55-7EDB855BE41E}"/>
                  </a:ext>
                </a:extLst>
              </p:cNvPr>
              <p:cNvSpPr/>
              <p:nvPr/>
            </p:nvSpPr>
            <p:spPr>
              <a:xfrm>
                <a:off x="7166123" y="3743276"/>
                <a:ext cx="47857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contribution from the region beyond the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cut-off, which is calculated in momentum space.  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78FE412-57D7-F841-9D55-7EDB855BE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123" y="3743276"/>
                <a:ext cx="4785734" cy="646331"/>
              </a:xfrm>
              <a:prstGeom prst="rect">
                <a:avLst/>
              </a:prstGeom>
              <a:blipFill>
                <a:blip r:embed="rId13"/>
                <a:stretch>
                  <a:fillRect l="-1061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1A0F948-4DA6-0E43-80D6-0617211805D8}"/>
                  </a:ext>
                </a:extLst>
              </p:cNvPr>
              <p:cNvSpPr/>
              <p:nvPr/>
            </p:nvSpPr>
            <p:spPr>
              <a:xfrm>
                <a:off x="7166123" y="4607082"/>
                <a:ext cx="379014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𝑑𝑒𝑡𝑎𝑖𝑙𝑠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𝑙𝑜𝑜𝑘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𝐸𝑤𝑎𝑙𝑑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𝑃𝑎𝑟𝑡𝑖𝑐𝑙𝑒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𝑚𝑒𝑠h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𝐸𝑤𝑎𝑙𝑑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𝑚𝑒𝑡h𝑜𝑑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1A0F948-4DA6-0E43-80D6-061721180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123" y="4607082"/>
                <a:ext cx="3790140" cy="646331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80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D0DAC4-2DBB-2746-A4C4-CFC955AA7315}"/>
              </a:ext>
            </a:extLst>
          </p:cNvPr>
          <p:cNvSpPr txBox="1">
            <a:spLocks noChangeArrowheads="1"/>
          </p:cNvSpPr>
          <p:nvPr/>
        </p:nvSpPr>
        <p:spPr>
          <a:xfrm>
            <a:off x="2073313" y="-12879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Ensembles: Thermostat and Barostat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53450-0FC5-104A-82D9-4CB1830BCA5D}"/>
              </a:ext>
            </a:extLst>
          </p:cNvPr>
          <p:cNvSpPr/>
          <p:nvPr/>
        </p:nvSpPr>
        <p:spPr>
          <a:xfrm>
            <a:off x="845713" y="839153"/>
            <a:ext cx="6096000" cy="11212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energy ensemble (NVE) may not be realistic.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heat bath coupling.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EFACF1-8579-C144-9B58-BCA5A2DF3C54}"/>
                  </a:ext>
                </a:extLst>
              </p:cNvPr>
              <p:cNvSpPr txBox="1"/>
              <p:nvPr/>
            </p:nvSpPr>
            <p:spPr>
              <a:xfrm>
                <a:off x="650165" y="2840628"/>
                <a:ext cx="1997855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EFACF1-8579-C144-9B58-BCA5A2DF3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65" y="2840628"/>
                <a:ext cx="1997855" cy="704616"/>
              </a:xfrm>
              <a:prstGeom prst="rect">
                <a:avLst/>
              </a:prstGeom>
              <a:blipFill>
                <a:blip r:embed="rId2"/>
                <a:stretch>
                  <a:fillRect l="-5031" t="-133929" b="-19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129B32-9097-E148-8D8A-EEA2A3A71119}"/>
                  </a:ext>
                </a:extLst>
              </p:cNvPr>
              <p:cNvSpPr txBox="1"/>
              <p:nvPr/>
            </p:nvSpPr>
            <p:spPr>
              <a:xfrm>
                <a:off x="650165" y="3840654"/>
                <a:ext cx="3420873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129B32-9097-E148-8D8A-EEA2A3A71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65" y="3840654"/>
                <a:ext cx="3420873" cy="704616"/>
              </a:xfrm>
              <a:prstGeom prst="rect">
                <a:avLst/>
              </a:prstGeom>
              <a:blipFill>
                <a:blip r:embed="rId3"/>
                <a:stretch>
                  <a:fillRect l="-1845" t="-129825" r="-1476" b="-187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90FED17-106A-6742-8EBD-16BFE555CA76}"/>
                  </a:ext>
                </a:extLst>
              </p:cNvPr>
              <p:cNvSpPr/>
              <p:nvPr/>
            </p:nvSpPr>
            <p:spPr>
              <a:xfrm>
                <a:off x="2850799" y="2936376"/>
                <a:ext cx="15180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90FED17-106A-6742-8EBD-16BFE555C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99" y="2936376"/>
                <a:ext cx="15180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2CF53-B0D3-7C4B-B73B-5E78350E4196}"/>
                  </a:ext>
                </a:extLst>
              </p:cNvPr>
              <p:cNvSpPr txBox="1"/>
              <p:nvPr/>
            </p:nvSpPr>
            <p:spPr>
              <a:xfrm>
                <a:off x="650165" y="4892853"/>
                <a:ext cx="2884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2CF53-B0D3-7C4B-B73B-5E78350E4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65" y="4892853"/>
                <a:ext cx="2884957" cy="276999"/>
              </a:xfrm>
              <a:prstGeom prst="rect">
                <a:avLst/>
              </a:prstGeom>
              <a:blipFill>
                <a:blip r:embed="rId5"/>
                <a:stretch>
                  <a:fillRect l="-877" r="-219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8042C5-A631-D847-9782-8D7EE4292108}"/>
                  </a:ext>
                </a:extLst>
              </p:cNvPr>
              <p:cNvSpPr txBox="1"/>
              <p:nvPr/>
            </p:nvSpPr>
            <p:spPr>
              <a:xfrm>
                <a:off x="1006128" y="6016319"/>
                <a:ext cx="108651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8042C5-A631-D847-9782-8D7EE429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28" y="6016319"/>
                <a:ext cx="1086515" cy="818366"/>
              </a:xfrm>
              <a:prstGeom prst="rect">
                <a:avLst/>
              </a:prstGeom>
              <a:blipFill>
                <a:blip r:embed="rId6"/>
                <a:stretch>
                  <a:fillRect l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7E6BB9-5CC8-E94A-8045-15B6843DEE39}"/>
                  </a:ext>
                </a:extLst>
              </p:cNvPr>
              <p:cNvSpPr/>
              <p:nvPr/>
            </p:nvSpPr>
            <p:spPr>
              <a:xfrm>
                <a:off x="650165" y="5517435"/>
                <a:ext cx="23421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to be equal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7E6BB9-5CC8-E94A-8045-15B6843DE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65" y="5517435"/>
                <a:ext cx="2342116" cy="307777"/>
              </a:xfrm>
              <a:prstGeom prst="rect">
                <a:avLst/>
              </a:prstGeom>
              <a:blipFill>
                <a:blip r:embed="rId7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658923F-9EB8-FC46-8B00-059FD55FDD28}"/>
              </a:ext>
            </a:extLst>
          </p:cNvPr>
          <p:cNvSpPr/>
          <p:nvPr/>
        </p:nvSpPr>
        <p:spPr>
          <a:xfrm>
            <a:off x="1175084" y="2290276"/>
            <a:ext cx="190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rescaling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558F81-823B-AB4B-807E-233F8F1EC528}"/>
              </a:ext>
            </a:extLst>
          </p:cNvPr>
          <p:cNvSpPr/>
          <p:nvPr/>
        </p:nvSpPr>
        <p:spPr>
          <a:xfrm>
            <a:off x="5513118" y="2105610"/>
            <a:ext cx="225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Berendsen coupling: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CF494-B9CB-A348-AADE-438ABDF0A4BC}"/>
              </a:ext>
            </a:extLst>
          </p:cNvPr>
          <p:cNvSpPr/>
          <p:nvPr/>
        </p:nvSpPr>
        <p:spPr>
          <a:xfrm>
            <a:off x="5180097" y="2474942"/>
            <a:ext cx="5161862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strength can be controlled, can be achieved by adding a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friction  and a stochastic term to the force.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6BC01CF-7E33-AB4C-AB5B-48D7F1E56B96}"/>
                  </a:ext>
                </a:extLst>
              </p:cNvPr>
              <p:cNvSpPr/>
              <p:nvPr/>
            </p:nvSpPr>
            <p:spPr>
              <a:xfrm>
                <a:off x="5437955" y="3121042"/>
                <a:ext cx="2991588" cy="369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6BC01CF-7E33-AB4C-AB5B-48D7F1E56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955" y="3121042"/>
                <a:ext cx="2991588" cy="369588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2F9D539-28FE-C441-B306-7F2D528F0ABA}"/>
              </a:ext>
            </a:extLst>
          </p:cNvPr>
          <p:cNvSpPr/>
          <p:nvPr/>
        </p:nvSpPr>
        <p:spPr>
          <a:xfrm>
            <a:off x="7771108" y="2160640"/>
            <a:ext cx="2454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Chem. Phys. 81, 3684 (1984)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27129E-735E-624F-8398-1034E0FB46B6}"/>
                  </a:ext>
                </a:extLst>
              </p:cNvPr>
              <p:cNvSpPr/>
              <p:nvPr/>
            </p:nvSpPr>
            <p:spPr>
              <a:xfrm>
                <a:off x="5366177" y="3599629"/>
                <a:ext cx="395076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27129E-735E-624F-8398-1034E0FB4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7" y="3599629"/>
                <a:ext cx="3950762" cy="391646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D06AA20-C2EE-914E-9F5A-A7AF7628E26C}"/>
                  </a:ext>
                </a:extLst>
              </p:cNvPr>
              <p:cNvSpPr/>
              <p:nvPr/>
            </p:nvSpPr>
            <p:spPr>
              <a:xfrm>
                <a:off x="8475471" y="3121042"/>
                <a:ext cx="2255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noise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D06AA20-C2EE-914E-9F5A-A7AF7628E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471" y="3121042"/>
                <a:ext cx="2255297" cy="369332"/>
              </a:xfrm>
              <a:prstGeom prst="rect">
                <a:avLst/>
              </a:prstGeom>
              <a:blipFill>
                <a:blip r:embed="rId10"/>
                <a:stretch>
                  <a:fillRect t="-6667" r="-55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2AE345-4BB2-5E42-A382-2B77BB5CFDB2}"/>
                  </a:ext>
                </a:extLst>
              </p:cNvPr>
              <p:cNvSpPr/>
              <p:nvPr/>
            </p:nvSpPr>
            <p:spPr>
              <a:xfrm>
                <a:off x="5366177" y="4153624"/>
                <a:ext cx="3751668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2AE345-4BB2-5E42-A382-2B77BB5CF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7" y="4153624"/>
                <a:ext cx="3751668" cy="764568"/>
              </a:xfrm>
              <a:prstGeom prst="rect">
                <a:avLst/>
              </a:prstGeom>
              <a:blipFill>
                <a:blip r:embed="rId11"/>
                <a:stretch>
                  <a:fillRect l="-676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BC5A21-23B6-494E-8663-C80A170389CF}"/>
                  </a:ext>
                </a:extLst>
              </p:cNvPr>
              <p:cNvSpPr/>
              <p:nvPr/>
            </p:nvSpPr>
            <p:spPr>
              <a:xfrm>
                <a:off x="5437955" y="4918192"/>
                <a:ext cx="1902572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BC5A21-23B6-494E-8663-C80A17038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955" y="4918192"/>
                <a:ext cx="1902572" cy="618246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441473-D683-AE4E-B28D-B9993BAF8ECC}"/>
                  </a:ext>
                </a:extLst>
              </p:cNvPr>
              <p:cNvSpPr/>
              <p:nvPr/>
            </p:nvSpPr>
            <p:spPr>
              <a:xfrm>
                <a:off x="5366177" y="5416831"/>
                <a:ext cx="2473113" cy="816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441473-D683-AE4E-B28D-B9993BAF8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7" y="5416831"/>
                <a:ext cx="2473113" cy="8167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C7C982-4B60-D646-B684-76321045DFE7}"/>
                  </a:ext>
                </a:extLst>
              </p:cNvPr>
              <p:cNvSpPr/>
              <p:nvPr/>
            </p:nvSpPr>
            <p:spPr>
              <a:xfrm>
                <a:off x="8029033" y="5640546"/>
                <a:ext cx="1448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C7C982-4B60-D646-B684-76321045D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33" y="5640546"/>
                <a:ext cx="1448794" cy="369332"/>
              </a:xfrm>
              <a:prstGeom prst="rect">
                <a:avLst/>
              </a:prstGeom>
              <a:blipFill>
                <a:blip r:embed="rId1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7F556F5-2A04-8344-ABEE-B39B9B34062E}"/>
                  </a:ext>
                </a:extLst>
              </p:cNvPr>
              <p:cNvSpPr/>
              <p:nvPr/>
            </p:nvSpPr>
            <p:spPr>
              <a:xfrm>
                <a:off x="3316926" y="6449791"/>
                <a:ext cx="4904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the velocity by the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each step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7F556F5-2A04-8344-ABEE-B39B9B340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26" y="6449791"/>
                <a:ext cx="4904548" cy="369332"/>
              </a:xfrm>
              <a:prstGeom prst="rect">
                <a:avLst/>
              </a:prstGeom>
              <a:blipFill>
                <a:blip r:embed="rId15"/>
                <a:stretch>
                  <a:fillRect l="-775" t="-6667" r="-25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82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4120EB1-1A04-9548-B6A3-A1D7CA3A3458}"/>
              </a:ext>
            </a:extLst>
          </p:cNvPr>
          <p:cNvSpPr txBox="1">
            <a:spLocks noChangeArrowheads="1"/>
          </p:cNvSpPr>
          <p:nvPr/>
        </p:nvSpPr>
        <p:spPr>
          <a:xfrm>
            <a:off x="2073313" y="-12879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Ensembles: Thermostat and Barostat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58867D-03A1-3E4E-846B-3E86FAE0140A}"/>
              </a:ext>
            </a:extLst>
          </p:cNvPr>
          <p:cNvSpPr/>
          <p:nvPr/>
        </p:nvSpPr>
        <p:spPr>
          <a:xfrm>
            <a:off x="504696" y="1080684"/>
            <a:ext cx="362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Anderson thermostat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(Frenkel and Smit) 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FC1E4-EFD9-B940-87A8-CECCCCE636F0}"/>
              </a:ext>
            </a:extLst>
          </p:cNvPr>
          <p:cNvSpPr/>
          <p:nvPr/>
        </p:nvSpPr>
        <p:spPr>
          <a:xfrm>
            <a:off x="504696" y="1583483"/>
            <a:ext cx="9136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to heat bath is represented by stochastic impulsive force that act occasionally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selected particles.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6C61C2-12F8-B049-B994-97475B755B60}"/>
                  </a:ext>
                </a:extLst>
              </p:cNvPr>
              <p:cNvSpPr/>
              <p:nvPr/>
            </p:nvSpPr>
            <p:spPr>
              <a:xfrm>
                <a:off x="1168435" y="2455614"/>
                <a:ext cx="2296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6C61C2-12F8-B049-B994-97475B755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35" y="2455614"/>
                <a:ext cx="229607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B85900-96F2-164F-A38B-A61FF5EDD72E}"/>
                  </a:ext>
                </a:extLst>
              </p:cNvPr>
              <p:cNvSpPr/>
              <p:nvPr/>
            </p:nvSpPr>
            <p:spPr>
              <a:xfrm>
                <a:off x="3464513" y="2455614"/>
                <a:ext cx="74997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that the next collision will take place in the interval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𝜹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B85900-96F2-164F-A38B-A61FF5EDD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13" y="2455614"/>
                <a:ext cx="7499797" cy="369332"/>
              </a:xfrm>
              <a:prstGeom prst="rect">
                <a:avLst/>
              </a:prstGeom>
              <a:blipFill>
                <a:blip r:embed="rId3"/>
                <a:stretch>
                  <a:fillRect l="-677" t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7DA058-D422-5D4B-85BD-A0FB6B6B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80" y="3050746"/>
            <a:ext cx="7274143" cy="25838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B20F6-9D76-2449-8A97-E0686DD0FED2}"/>
              </a:ext>
            </a:extLst>
          </p:cNvPr>
          <p:cNvSpPr/>
          <p:nvPr/>
        </p:nvSpPr>
        <p:spPr>
          <a:xfrm>
            <a:off x="599147" y="6114721"/>
            <a:ext cx="9935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Nose-Hoover thermostat: </a:t>
            </a:r>
            <a:r>
              <a:rPr lang="en-US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extended </a:t>
            </a:r>
            <a:r>
              <a:rPr lang="en-US" alt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formulation introducing an extra variable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66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AAE8B09-F728-7E4D-A1FE-E88A65459AEC}"/>
              </a:ext>
            </a:extLst>
          </p:cNvPr>
          <p:cNvSpPr txBox="1">
            <a:spLocks noChangeArrowheads="1"/>
          </p:cNvSpPr>
          <p:nvPr/>
        </p:nvSpPr>
        <p:spPr>
          <a:xfrm>
            <a:off x="2073313" y="-12879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Ensembles: Thermostat and Barostat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5D109-C448-F247-BC0E-94145E210AAA}"/>
              </a:ext>
            </a:extLst>
          </p:cNvPr>
          <p:cNvSpPr/>
          <p:nvPr/>
        </p:nvSpPr>
        <p:spPr>
          <a:xfrm>
            <a:off x="302933" y="887500"/>
            <a:ext cx="303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Berendsen Pressure coupling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30AA02-1065-3548-BCCB-369BC0A549FE}"/>
                  </a:ext>
                </a:extLst>
              </p:cNvPr>
              <p:cNvSpPr txBox="1"/>
              <p:nvPr/>
            </p:nvSpPr>
            <p:spPr>
              <a:xfrm>
                <a:off x="3714467" y="1281447"/>
                <a:ext cx="3479542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30AA02-1065-3548-BCCB-369BC0A54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467" y="1281447"/>
                <a:ext cx="3479542" cy="703526"/>
              </a:xfrm>
              <a:prstGeom prst="rect">
                <a:avLst/>
              </a:prstGeom>
              <a:blipFill>
                <a:blip r:embed="rId2"/>
                <a:stretch>
                  <a:fillRect l="-727" t="-139286" r="-2182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8D535D6-F83E-8D46-AF76-EF9777268BC6}"/>
              </a:ext>
            </a:extLst>
          </p:cNvPr>
          <p:cNvSpPr/>
          <p:nvPr/>
        </p:nvSpPr>
        <p:spPr>
          <a:xfrm>
            <a:off x="302933" y="2243489"/>
            <a:ext cx="906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extra term is added to the equation of motion so that the change in pressure is given by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805E57-0809-4149-B036-BEE608DBEC8B}"/>
                  </a:ext>
                </a:extLst>
              </p:cNvPr>
              <p:cNvSpPr/>
              <p:nvPr/>
            </p:nvSpPr>
            <p:spPr>
              <a:xfrm>
                <a:off x="558330" y="3098940"/>
                <a:ext cx="1896288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805E57-0809-4149-B036-BEE608DBE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0" y="3098940"/>
                <a:ext cx="1896288" cy="618246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BF13C5-C021-8442-932F-7FC6DC0B8C9E}"/>
                  </a:ext>
                </a:extLst>
              </p:cNvPr>
              <p:cNvSpPr/>
              <p:nvPr/>
            </p:nvSpPr>
            <p:spPr>
              <a:xfrm>
                <a:off x="2864461" y="3223397"/>
                <a:ext cx="2445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BF13C5-C021-8442-932F-7FC6DC0B8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461" y="3223397"/>
                <a:ext cx="244515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8413B6-992F-9C47-9AA9-676CFB956ADC}"/>
                  </a:ext>
                </a:extLst>
              </p:cNvPr>
              <p:cNvSpPr/>
              <p:nvPr/>
            </p:nvSpPr>
            <p:spPr>
              <a:xfrm>
                <a:off x="558330" y="3816065"/>
                <a:ext cx="1478162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8413B6-992F-9C47-9AA9-676CFB956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0" y="3816065"/>
                <a:ext cx="1478162" cy="61824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2D9F20E-AA8C-CD48-ACA6-EF4AB5D138FA}"/>
              </a:ext>
            </a:extLst>
          </p:cNvPr>
          <p:cNvSpPr/>
          <p:nvPr/>
        </p:nvSpPr>
        <p:spPr>
          <a:xfrm>
            <a:off x="2176336" y="3940474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6BA224-1E34-8548-8726-0F872DF3088E}"/>
                  </a:ext>
                </a:extLst>
              </p:cNvPr>
              <p:cNvSpPr/>
              <p:nvPr/>
            </p:nvSpPr>
            <p:spPr>
              <a:xfrm>
                <a:off x="2864461" y="3793986"/>
                <a:ext cx="12412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6BA224-1E34-8548-8726-0F872DF30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461" y="3793986"/>
                <a:ext cx="1241237" cy="618246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A8FF12-187C-EC4F-B522-7FE87E910791}"/>
                  </a:ext>
                </a:extLst>
              </p:cNvPr>
              <p:cNvSpPr/>
              <p:nvPr/>
            </p:nvSpPr>
            <p:spPr>
              <a:xfrm>
                <a:off x="558330" y="4553426"/>
                <a:ext cx="2608406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A8FF12-187C-EC4F-B522-7FE87E910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0" y="4553426"/>
                <a:ext cx="2608406" cy="664926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386CA9-396C-384C-969C-092F79694063}"/>
                  </a:ext>
                </a:extLst>
              </p:cNvPr>
              <p:cNvSpPr/>
              <p:nvPr/>
            </p:nvSpPr>
            <p:spPr>
              <a:xfrm>
                <a:off x="554277" y="5307671"/>
                <a:ext cx="2310184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386CA9-396C-384C-969C-092F79694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77" y="5307671"/>
                <a:ext cx="2310184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D969CD-AA04-A140-A014-297A6B0F56B8}"/>
                  </a:ext>
                </a:extLst>
              </p:cNvPr>
              <p:cNvSpPr/>
              <p:nvPr/>
            </p:nvSpPr>
            <p:spPr>
              <a:xfrm>
                <a:off x="641377" y="5787738"/>
                <a:ext cx="2924455" cy="707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D969CD-AA04-A140-A014-297A6B0F5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77" y="5787738"/>
                <a:ext cx="2924455" cy="707117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F1CFD2A-30FE-464E-92BB-93CB43C637C2}"/>
                  </a:ext>
                </a:extLst>
              </p:cNvPr>
              <p:cNvSpPr/>
              <p:nvPr/>
            </p:nvSpPr>
            <p:spPr>
              <a:xfrm>
                <a:off x="4834622" y="4053832"/>
                <a:ext cx="2453684" cy="716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F1CFD2A-30FE-464E-92BB-93CB43C63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22" y="4053832"/>
                <a:ext cx="2453684" cy="7167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C2C844-6377-9349-B79C-BF6BFD87C231}"/>
                  </a:ext>
                </a:extLst>
              </p:cNvPr>
              <p:cNvSpPr/>
              <p:nvPr/>
            </p:nvSpPr>
            <p:spPr>
              <a:xfrm>
                <a:off x="4780953" y="4967446"/>
                <a:ext cx="2561022" cy="869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CC2C844-6377-9349-B79C-BF6BFD87C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953" y="4967446"/>
                <a:ext cx="2561022" cy="8693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5E4302-B4EB-0540-A70E-454A38F3AD5E}"/>
                  </a:ext>
                </a:extLst>
              </p:cNvPr>
              <p:cNvSpPr/>
              <p:nvPr/>
            </p:nvSpPr>
            <p:spPr>
              <a:xfrm>
                <a:off x="5180049" y="5787738"/>
                <a:ext cx="9829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5E4302-B4EB-0540-A70E-454A38F3A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49" y="5787738"/>
                <a:ext cx="982961" cy="369332"/>
              </a:xfrm>
              <a:prstGeom prst="rect">
                <a:avLst/>
              </a:prstGeom>
              <a:blipFill>
                <a:blip r:embed="rId12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7700A3-DCF2-FD4E-BA5B-AF07BED7EB7C}"/>
                  </a:ext>
                </a:extLst>
              </p:cNvPr>
              <p:cNvSpPr/>
              <p:nvPr/>
            </p:nvSpPr>
            <p:spPr>
              <a:xfrm>
                <a:off x="5180049" y="6211642"/>
                <a:ext cx="886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7700A3-DCF2-FD4E-BA5B-AF07BED7E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49" y="6211642"/>
                <a:ext cx="886781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708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4BDF0A-8CF6-3A42-AA14-FDE06AD9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49" y="946955"/>
            <a:ext cx="2742127" cy="274212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A3823B5-E28B-F64C-A5A2-B80B2F962422}"/>
              </a:ext>
            </a:extLst>
          </p:cNvPr>
          <p:cNvSpPr txBox="1">
            <a:spLocks noChangeArrowheads="1"/>
          </p:cNvSpPr>
          <p:nvPr/>
        </p:nvSpPr>
        <p:spPr>
          <a:xfrm>
            <a:off x="2073313" y="-12879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 Boundary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D30CE-80A0-8E48-BE03-7DD8D0EC1D33}"/>
              </a:ext>
            </a:extLst>
          </p:cNvPr>
          <p:cNvSpPr/>
          <p:nvPr/>
        </p:nvSpPr>
        <p:spPr>
          <a:xfrm>
            <a:off x="720018" y="4111098"/>
            <a:ext cx="9084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a lattice made by the original simulation box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atom moves in the simulation box, its periodic images also move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 atom leaves the simulation box, one of its images will move into the simulation box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using a cut-off, minimum image convention should be considered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DA077-FAE1-EF42-AC52-71E34A8A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24" y="946954"/>
            <a:ext cx="3035489" cy="28523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EE3F1A-4EB0-D846-A9BB-A80A2C5C2769}"/>
              </a:ext>
            </a:extLst>
          </p:cNvPr>
          <p:cNvSpPr/>
          <p:nvPr/>
        </p:nvSpPr>
        <p:spPr>
          <a:xfrm>
            <a:off x="5676994" y="3761591"/>
            <a:ext cx="3422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www.ucl.ac.uk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/~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ucfbasc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/Theory/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pbc-mi.html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859293-B15B-9844-AFB3-BA77389DD46B}"/>
                  </a:ext>
                </a:extLst>
              </p:cNvPr>
              <p:cNvSpPr txBox="1"/>
              <p:nvPr/>
            </p:nvSpPr>
            <p:spPr>
              <a:xfrm>
                <a:off x="1661374" y="5395381"/>
                <a:ext cx="19294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∗0.5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859293-B15B-9844-AFB3-BA77389DD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374" y="5395381"/>
                <a:ext cx="1929439" cy="276999"/>
              </a:xfrm>
              <a:prstGeom prst="rect">
                <a:avLst/>
              </a:prstGeom>
              <a:blipFill>
                <a:blip r:embed="rId4"/>
                <a:stretch>
                  <a:fillRect l="-3922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FAFF00-0C38-B24D-AC00-A8940768EA0E}"/>
                  </a:ext>
                </a:extLst>
              </p:cNvPr>
              <p:cNvSpPr/>
              <p:nvPr/>
            </p:nvSpPr>
            <p:spPr>
              <a:xfrm>
                <a:off x="1569040" y="5672380"/>
                <a:ext cx="1443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FAFF00-0C38-B24D-AC00-A8940768E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40" y="5672380"/>
                <a:ext cx="14431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8E8732-9158-CA49-9F00-BB7D5BB09E01}"/>
                  </a:ext>
                </a:extLst>
              </p:cNvPr>
              <p:cNvSpPr txBox="1"/>
              <p:nvPr/>
            </p:nvSpPr>
            <p:spPr>
              <a:xfrm>
                <a:off x="1586752" y="6121631"/>
                <a:ext cx="16476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∗0.5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8E8732-9158-CA49-9F00-BB7D5BB09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752" y="6121631"/>
                <a:ext cx="1647631" cy="276999"/>
              </a:xfrm>
              <a:prstGeom prst="rect">
                <a:avLst/>
              </a:prstGeom>
              <a:blipFill>
                <a:blip r:embed="rId6"/>
                <a:stretch>
                  <a:fillRect l="-3817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3AE455-0C17-5C4B-AD5F-F26B5ACF362A}"/>
                  </a:ext>
                </a:extLst>
              </p:cNvPr>
              <p:cNvSpPr/>
              <p:nvPr/>
            </p:nvSpPr>
            <p:spPr>
              <a:xfrm>
                <a:off x="1569040" y="6443269"/>
                <a:ext cx="1443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3AE455-0C17-5C4B-AD5F-F26B5ACF3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40" y="6443269"/>
                <a:ext cx="14431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175AFF-4310-844C-8E27-2AF32C6D8742}"/>
                  </a:ext>
                </a:extLst>
              </p:cNvPr>
              <p:cNvSpPr/>
              <p:nvPr/>
            </p:nvSpPr>
            <p:spPr>
              <a:xfrm>
                <a:off x="4024969" y="5845889"/>
                <a:ext cx="159921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175AFF-4310-844C-8E27-2AF32C6D8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969" y="5845889"/>
                <a:ext cx="1599219" cy="391646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FD65E-1975-D940-AEF3-63472EDD9441}"/>
                  </a:ext>
                </a:extLst>
              </p:cNvPr>
              <p:cNvSpPr txBox="1"/>
              <p:nvPr/>
            </p:nvSpPr>
            <p:spPr>
              <a:xfrm>
                <a:off x="5896904" y="5353404"/>
                <a:ext cx="2156809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∗0.5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BFD65E-1975-D940-AEF3-63472EDD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04" y="5353404"/>
                <a:ext cx="2156809" cy="319062"/>
              </a:xfrm>
              <a:prstGeom prst="rect">
                <a:avLst/>
              </a:prstGeom>
              <a:blipFill>
                <a:blip r:embed="rId9"/>
                <a:stretch>
                  <a:fillRect l="-2924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E82E15C-E6DF-944D-9945-368C8309712B}"/>
                  </a:ext>
                </a:extLst>
              </p:cNvPr>
              <p:cNvSpPr/>
              <p:nvPr/>
            </p:nvSpPr>
            <p:spPr>
              <a:xfrm>
                <a:off x="5870424" y="5681525"/>
                <a:ext cx="187365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E82E15C-E6DF-944D-9945-368C83097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424" y="5681525"/>
                <a:ext cx="1873654" cy="391646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1E1D6-4DD7-AB45-85E0-F823764C432E}"/>
                  </a:ext>
                </a:extLst>
              </p:cNvPr>
              <p:cNvSpPr txBox="1"/>
              <p:nvPr/>
            </p:nvSpPr>
            <p:spPr>
              <a:xfrm>
                <a:off x="5870424" y="6073171"/>
                <a:ext cx="1983685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∗0.5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1E1D6-4DD7-AB45-85E0-F823764C4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424" y="6073171"/>
                <a:ext cx="1983685" cy="319062"/>
              </a:xfrm>
              <a:prstGeom prst="rect">
                <a:avLst/>
              </a:prstGeom>
              <a:blipFill>
                <a:blip r:embed="rId11"/>
                <a:stretch>
                  <a:fillRect l="-318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67CADA-93B7-1446-B212-2310DEB29A93}"/>
                  </a:ext>
                </a:extLst>
              </p:cNvPr>
              <p:cNvSpPr/>
              <p:nvPr/>
            </p:nvSpPr>
            <p:spPr>
              <a:xfrm>
                <a:off x="5896904" y="6438809"/>
                <a:ext cx="187365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67CADA-93B7-1446-B212-2310DEB29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04" y="6438809"/>
                <a:ext cx="1873654" cy="391646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3826ED9-D518-724B-B2E8-55553B301898}"/>
              </a:ext>
            </a:extLst>
          </p:cNvPr>
          <p:cNvSpPr txBox="1">
            <a:spLocks noChangeArrowheads="1"/>
          </p:cNvSpPr>
          <p:nvPr/>
        </p:nvSpPr>
        <p:spPr>
          <a:xfrm>
            <a:off x="2265543" y="-16757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FAAE91-A806-1C44-9D27-E014718362BC}"/>
              </a:ext>
            </a:extLst>
          </p:cNvPr>
          <p:cNvSpPr/>
          <p:nvPr/>
        </p:nvSpPr>
        <p:spPr>
          <a:xfrm>
            <a:off x="716456" y="3368814"/>
            <a:ext cx="45514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Molecular Mechanics (MM)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Newton equation (classical)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accurate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FAST,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big system </a:t>
            </a:r>
            <a:endParaRPr lang="en-US" sz="2400" b="1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EAB9A-3E8C-9746-906F-6422C26110DA}"/>
              </a:ext>
            </a:extLst>
          </p:cNvPr>
          <p:cNvSpPr/>
          <p:nvPr/>
        </p:nvSpPr>
        <p:spPr>
          <a:xfrm>
            <a:off x="2553681" y="5755768"/>
            <a:ext cx="4551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Quantum/Classical (QM/MM)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Hybrid simulations</a:t>
            </a:r>
            <a:endParaRPr 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299E6A-64BB-4E4D-A1AF-B3500AEE5CDA}"/>
              </a:ext>
            </a:extLst>
          </p:cNvPr>
          <p:cNvSpPr/>
          <p:nvPr/>
        </p:nvSpPr>
        <p:spPr>
          <a:xfrm>
            <a:off x="7927020" y="3289743"/>
            <a:ext cx="38495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Polymer/protein folding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Biomolecular association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Partitioning between solvents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Membrane/micelle formation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And so on ….. </a:t>
            </a:r>
          </a:p>
          <a:p>
            <a:r>
              <a:rPr lang="en-US" b="1" i="1" u="sng" dirty="0">
                <a:solidFill>
                  <a:schemeClr val="accent1"/>
                </a:solidFill>
                <a:latin typeface="TimesNewRomanPSMT" panose="02020603050405020304" pitchFamily="18" charset="0"/>
              </a:rPr>
              <a:t>Degree of freedom</a:t>
            </a:r>
            <a:r>
              <a:rPr lang="en-US" b="1" dirty="0">
                <a:solidFill>
                  <a:schemeClr val="accent1"/>
                </a:solidFill>
                <a:latin typeface="TimesNewRomanPSMT" panose="02020603050405020304" pitchFamily="18" charset="0"/>
              </a:rPr>
              <a:t>:</a:t>
            </a: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NewRomanPSMT" panose="02020603050405020304" pitchFamily="18" charset="0"/>
              </a:rPr>
              <a:t>atomic</a:t>
            </a:r>
            <a:endParaRPr lang="en-US" b="1" i="1" dirty="0">
              <a:solidFill>
                <a:srgbClr val="FF0000"/>
              </a:solidFill>
              <a:latin typeface="TimesNewRomanPSMT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12D1A8-C011-8D4A-A1D9-A0DFA9B3A2F7}"/>
              </a:ext>
            </a:extLst>
          </p:cNvPr>
          <p:cNvSpPr/>
          <p:nvPr/>
        </p:nvSpPr>
        <p:spPr>
          <a:xfrm>
            <a:off x="7927020" y="900648"/>
            <a:ext cx="4154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Band structure (electrical properties)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Magnetization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Chemical reactions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Enzyme catalysis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And so on ……</a:t>
            </a:r>
          </a:p>
          <a:p>
            <a:r>
              <a:rPr lang="en-US" b="1" i="1" u="sng" dirty="0">
                <a:solidFill>
                  <a:schemeClr val="accent1"/>
                </a:solidFill>
                <a:latin typeface="TimesNewRomanPSMT" panose="02020603050405020304" pitchFamily="18" charset="0"/>
              </a:rPr>
              <a:t>Degree of freedom</a:t>
            </a:r>
            <a:r>
              <a:rPr lang="en-US" b="1" dirty="0">
                <a:solidFill>
                  <a:schemeClr val="accent1"/>
                </a:solidFill>
                <a:latin typeface="TimesNewRomanPSMT" panose="02020603050405020304" pitchFamily="18" charset="0"/>
              </a:rPr>
              <a:t>:</a:t>
            </a:r>
            <a:r>
              <a:rPr lang="en-US" b="1" dirty="0">
                <a:solidFill>
                  <a:srgbClr val="00B050"/>
                </a:solidFill>
                <a:latin typeface="TimesNewRomanPSMT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NewRomanPSMT" panose="02020603050405020304" pitchFamily="18" charset="0"/>
              </a:rPr>
              <a:t>electronic, nuclear</a:t>
            </a:r>
            <a:endParaRPr lang="en-US" b="1" i="1" dirty="0">
              <a:solidFill>
                <a:srgbClr val="FF0000"/>
              </a:solidFill>
              <a:latin typeface="TimesNewRomanPSMT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8F7C-C55B-EE49-8B8F-27280944E06F}"/>
              </a:ext>
            </a:extLst>
          </p:cNvPr>
          <p:cNvGrpSpPr/>
          <p:nvPr/>
        </p:nvGrpSpPr>
        <p:grpSpPr>
          <a:xfrm>
            <a:off x="7292568" y="5505342"/>
            <a:ext cx="1284271" cy="1279133"/>
            <a:chOff x="7304925" y="5268917"/>
            <a:chExt cx="1284271" cy="12791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F916188-C59C-074B-9DEA-CAF709A7B2A1}"/>
                </a:ext>
              </a:extLst>
            </p:cNvPr>
            <p:cNvSpPr/>
            <p:nvPr/>
          </p:nvSpPr>
          <p:spPr>
            <a:xfrm>
              <a:off x="7304925" y="5268917"/>
              <a:ext cx="1284271" cy="12791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EF5B43-CF9C-7940-99EE-210DB1FD9770}"/>
                </a:ext>
              </a:extLst>
            </p:cNvPr>
            <p:cNvSpPr/>
            <p:nvPr/>
          </p:nvSpPr>
          <p:spPr>
            <a:xfrm>
              <a:off x="7679099" y="5630556"/>
              <a:ext cx="520556" cy="555557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F2BF2B-FA53-F044-8D7B-9CDAAC1C8BCC}"/>
                </a:ext>
              </a:extLst>
            </p:cNvPr>
            <p:cNvSpPr txBox="1"/>
            <p:nvPr/>
          </p:nvSpPr>
          <p:spPr>
            <a:xfrm>
              <a:off x="7679099" y="5739057"/>
              <a:ext cx="5389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EFF5F2-08C9-5B4F-B2C7-8F3085B26E96}"/>
                </a:ext>
              </a:extLst>
            </p:cNvPr>
            <p:cNvSpPr txBox="1"/>
            <p:nvPr/>
          </p:nvSpPr>
          <p:spPr>
            <a:xfrm>
              <a:off x="7679885" y="6143553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8A647-A6C4-8042-95EB-92D0648ECD20}"/>
              </a:ext>
            </a:extLst>
          </p:cNvPr>
          <p:cNvSpPr/>
          <p:nvPr/>
        </p:nvSpPr>
        <p:spPr>
          <a:xfrm>
            <a:off x="716455" y="1162256"/>
            <a:ext cx="45514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 (QM)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Schrödinger equation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accurate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EXPENSIVE,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small system </a:t>
            </a:r>
            <a:endParaRPr lang="en-US" sz="2400" b="1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77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41B1F3-8E2B-564C-AF19-861258C2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86" y="1338866"/>
            <a:ext cx="7173532" cy="4643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5D8FE9-0310-1442-B554-1557D50CEA0D}"/>
              </a:ext>
            </a:extLst>
          </p:cNvPr>
          <p:cNvSpPr txBox="1"/>
          <p:nvPr/>
        </p:nvSpPr>
        <p:spPr>
          <a:xfrm>
            <a:off x="5420923" y="5995663"/>
            <a:ext cx="122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F388C-6C2F-5E46-A65B-E5DA8FDB577E}"/>
              </a:ext>
            </a:extLst>
          </p:cNvPr>
          <p:cNvSpPr txBox="1"/>
          <p:nvPr/>
        </p:nvSpPr>
        <p:spPr>
          <a:xfrm rot="16200000">
            <a:off x="1538349" y="347615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scale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B687793-3EEF-8C4C-A509-672FC4BCEF9F}"/>
              </a:ext>
            </a:extLst>
          </p:cNvPr>
          <p:cNvSpPr txBox="1">
            <a:spLocks noChangeArrowheads="1"/>
          </p:cNvSpPr>
          <p:nvPr/>
        </p:nvSpPr>
        <p:spPr>
          <a:xfrm>
            <a:off x="2265543" y="-16757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and Length Scale</a:t>
            </a:r>
          </a:p>
        </p:txBody>
      </p:sp>
    </p:spTree>
    <p:extLst>
      <p:ext uri="{BB962C8B-B14F-4D97-AF65-F5344CB8AC3E}">
        <p14:creationId xmlns:p14="http://schemas.microsoft.com/office/powerpoint/2010/main" val="8532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8103A1-89C9-784F-A53F-AF75BE07E310}"/>
                  </a:ext>
                </a:extLst>
              </p:cNvPr>
              <p:cNvSpPr/>
              <p:nvPr/>
            </p:nvSpPr>
            <p:spPr>
              <a:xfrm>
                <a:off x="3329713" y="4161648"/>
                <a:ext cx="7359130" cy="903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𝟑𝐍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𝐞𝐱𝐩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8103A1-89C9-784F-A53F-AF75BE07E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713" y="4161648"/>
                <a:ext cx="7359130" cy="903261"/>
              </a:xfrm>
              <a:prstGeom prst="rect">
                <a:avLst/>
              </a:prstGeom>
              <a:blipFill>
                <a:blip r:embed="rId2"/>
                <a:stretch>
                  <a:fillRect t="-109722" b="-1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1A0E7A-7337-374A-8ABD-593503C5CE7D}"/>
                  </a:ext>
                </a:extLst>
              </p:cNvPr>
              <p:cNvSpPr/>
              <p:nvPr/>
            </p:nvSpPr>
            <p:spPr>
              <a:xfrm>
                <a:off x="2658484" y="3659170"/>
                <a:ext cx="72546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particle system,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Hamiltonian,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momentum,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position</a:t>
                </a:r>
                <a:endParaRPr lang="en-US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1A0E7A-7337-374A-8ABD-593503C5C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84" y="3659170"/>
                <a:ext cx="7254621" cy="369332"/>
              </a:xfrm>
              <a:prstGeom prst="rect">
                <a:avLst/>
              </a:prstGeom>
              <a:blipFill>
                <a:blip r:embed="rId3"/>
                <a:stretch>
                  <a:fillRect l="-524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54153A-1BFE-C146-97A1-BDF3991C5CFF}"/>
                  </a:ext>
                </a:extLst>
              </p:cNvPr>
              <p:cNvSpPr/>
              <p:nvPr/>
            </p:nvSpPr>
            <p:spPr>
              <a:xfrm>
                <a:off x="4891836" y="5096814"/>
                <a:ext cx="18767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𝐥𝐧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54153A-1BFE-C146-97A1-BDF3991C5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836" y="5096814"/>
                <a:ext cx="18767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27A329E-DD22-504A-AC3D-F5AE30CB6A46}"/>
              </a:ext>
            </a:extLst>
          </p:cNvPr>
          <p:cNvSpPr/>
          <p:nvPr/>
        </p:nvSpPr>
        <p:spPr>
          <a:xfrm>
            <a:off x="77386" y="364297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Mechanics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AD5274C-85DE-1D42-A047-95236CD55AF9}"/>
                  </a:ext>
                </a:extLst>
              </p:cNvPr>
              <p:cNvSpPr/>
              <p:nvPr/>
            </p:nvSpPr>
            <p:spPr>
              <a:xfrm>
                <a:off x="1948193" y="5617598"/>
                <a:ext cx="1420582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𝝏𝜷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AD5274C-85DE-1D42-A047-95236CD55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193" y="5617598"/>
                <a:ext cx="1420582" cy="666849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6CDD0B-A712-2142-B83B-3CD3AF322A0D}"/>
                  </a:ext>
                </a:extLst>
              </p:cNvPr>
              <p:cNvSpPr/>
              <p:nvPr/>
            </p:nvSpPr>
            <p:spPr>
              <a:xfrm>
                <a:off x="4243205" y="5617598"/>
                <a:ext cx="1680717" cy="683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6CDD0B-A712-2142-B83B-3CD3AF322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205" y="5617598"/>
                <a:ext cx="1680717" cy="683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6CBA746-7A42-4D4D-BDDE-E91864FEA286}"/>
              </a:ext>
            </a:extLst>
          </p:cNvPr>
          <p:cNvSpPr/>
          <p:nvPr/>
        </p:nvSpPr>
        <p:spPr>
          <a:xfrm>
            <a:off x="1438141" y="440091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function: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C992D2-24FE-0942-AA5C-358C677B3C69}"/>
                  </a:ext>
                </a:extLst>
              </p:cNvPr>
              <p:cNvSpPr/>
              <p:nvPr/>
            </p:nvSpPr>
            <p:spPr>
              <a:xfrm>
                <a:off x="6644390" y="5617598"/>
                <a:ext cx="1706365" cy="683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0C992D2-24FE-0942-AA5C-358C677B3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390" y="5617598"/>
                <a:ext cx="1706365" cy="683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BC730E4-1E0E-0E44-9448-7AABA3334AB5}"/>
                  </a:ext>
                </a:extLst>
              </p:cNvPr>
              <p:cNvSpPr/>
              <p:nvPr/>
            </p:nvSpPr>
            <p:spPr>
              <a:xfrm>
                <a:off x="9285613" y="5544495"/>
                <a:ext cx="1489960" cy="683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BC730E4-1E0E-0E44-9448-7AABA3334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613" y="5544495"/>
                <a:ext cx="1489960" cy="683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13E543A-3FBF-564D-B09A-8C22644B2FE5}"/>
                  </a:ext>
                </a:extLst>
              </p:cNvPr>
              <p:cNvSpPr/>
              <p:nvPr/>
            </p:nvSpPr>
            <p:spPr>
              <a:xfrm>
                <a:off x="3854652" y="1676692"/>
                <a:ext cx="3878049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1" dirty="0">
                                      <a:solidFill>
                                        <a:srgbClr val="FF0000"/>
                                      </a:solidFill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</m:e>
                            <m:sup>
                              <m:r>
                                <a:rPr lang="en-US" sz="20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en-US" sz="2000" b="1" dirty="0">
                          <a:solidFill>
                            <a:srgbClr val="FF0000"/>
                          </a:solidFill>
                        </a:rPr>
                        <m:t>𝛹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m:rPr>
                          <m:nor/>
                        </m:rPr>
                        <a:rPr lang="en-US" sz="2000" b="1" dirty="0">
                          <a:solidFill>
                            <a:srgbClr val="FF0000"/>
                          </a:solidFill>
                        </a:rPr>
                        <m:t>𝛹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13E543A-3FBF-564D-B09A-8C22644B2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652" y="1676692"/>
                <a:ext cx="3878049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38AE65D-0AB7-2B48-8DBC-4F4A233DD15B}"/>
              </a:ext>
            </a:extLst>
          </p:cNvPr>
          <p:cNvSpPr/>
          <p:nvPr/>
        </p:nvSpPr>
        <p:spPr>
          <a:xfrm>
            <a:off x="93416" y="1213755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79D82E-82AC-5F4E-9175-2A690F73E88A}"/>
              </a:ext>
            </a:extLst>
          </p:cNvPr>
          <p:cNvSpPr/>
          <p:nvPr/>
        </p:nvSpPr>
        <p:spPr>
          <a:xfrm>
            <a:off x="1569713" y="2695887"/>
            <a:ext cx="9546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Schrödinger Equation:  get wave function, Eigenvalues, Density, Energy, Stress, Force.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2EEDB31-8B60-6B4D-81BD-076EDABA4B33}"/>
                  </a:ext>
                </a:extLst>
              </p:cNvPr>
              <p:cNvSpPr/>
              <p:nvPr/>
            </p:nvSpPr>
            <p:spPr>
              <a:xfrm>
                <a:off x="2628047" y="1230126"/>
                <a:ext cx="63127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𝒑𝒐𝒕𝒆𝒏𝒕𝒊𝒂𝒍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1" i="1" dirty="0">
                          <a:solidFill>
                            <a:schemeClr val="tx1"/>
                          </a:solidFill>
                        </a:rPr>
                        <m:t>𝛹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𝒇𝒖𝒏𝒄𝒕𝒊𝒐𝒏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𝑬𝒊𝒈𝒆𝒏𝒗𝒂𝒍𝒖𝒆𝒔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2EEDB31-8B60-6B4D-81BD-076EDABA4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047" y="1230126"/>
                <a:ext cx="631275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2">
            <a:extLst>
              <a:ext uri="{FF2B5EF4-FFF2-40B4-BE49-F238E27FC236}">
                <a16:creationId xmlns:a16="http://schemas.microsoft.com/office/drawing/2014/main" id="{85E96808-17A4-9F49-BEFC-AD59A2C0D14C}"/>
              </a:ext>
            </a:extLst>
          </p:cNvPr>
          <p:cNvSpPr txBox="1">
            <a:spLocks noChangeArrowheads="1"/>
          </p:cNvSpPr>
          <p:nvPr/>
        </p:nvSpPr>
        <p:spPr>
          <a:xfrm>
            <a:off x="2265543" y="-16757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Tools: Basic Theory</a:t>
            </a:r>
          </a:p>
        </p:txBody>
      </p:sp>
    </p:spTree>
    <p:extLst>
      <p:ext uri="{BB962C8B-B14F-4D97-AF65-F5344CB8AC3E}">
        <p14:creationId xmlns:p14="http://schemas.microsoft.com/office/powerpoint/2010/main" val="29092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8B6FFA-4270-B444-A3B5-7EF6A09E71B4}"/>
                  </a:ext>
                </a:extLst>
              </p:cNvPr>
              <p:cNvSpPr txBox="1"/>
              <p:nvPr/>
            </p:nvSpPr>
            <p:spPr>
              <a:xfrm>
                <a:off x="1299179" y="1407507"/>
                <a:ext cx="4108882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8B6FFA-4270-B444-A3B5-7EF6A09E7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79" y="1407507"/>
                <a:ext cx="4108882" cy="1038489"/>
              </a:xfrm>
              <a:prstGeom prst="rect">
                <a:avLst/>
              </a:prstGeom>
              <a:blipFill>
                <a:blip r:embed="rId2"/>
                <a:stretch>
                  <a:fillRect l="-11692" t="-114458" r="-1846" b="-173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386D27-BF8A-2F43-9550-E6248D0267F2}"/>
                  </a:ext>
                </a:extLst>
              </p:cNvPr>
              <p:cNvSpPr/>
              <p:nvPr/>
            </p:nvSpPr>
            <p:spPr>
              <a:xfrm>
                <a:off x="1087657" y="2658257"/>
                <a:ext cx="4598246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(|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386D27-BF8A-2F43-9550-E6248D026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657" y="2658257"/>
                <a:ext cx="4598246" cy="1030347"/>
              </a:xfrm>
              <a:prstGeom prst="rect">
                <a:avLst/>
              </a:prstGeom>
              <a:blipFill>
                <a:blip r:embed="rId3"/>
                <a:stretch>
                  <a:fillRect t="-12439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289F1E-1EE9-9D4C-8458-B28C72CC4244}"/>
                  </a:ext>
                </a:extLst>
              </p:cNvPr>
              <p:cNvSpPr/>
              <p:nvPr/>
            </p:nvSpPr>
            <p:spPr>
              <a:xfrm>
                <a:off x="353307" y="4097403"/>
                <a:ext cx="8855566" cy="11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∏"/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b="1" i="1" smtClean="0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b="1" i="1" smtClean="0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1" i="1" smtClean="0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𝒊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nary>
                                </m:sup>
                              </m:sSup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…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289F1E-1EE9-9D4C-8458-B28C72CC4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7" y="4097403"/>
                <a:ext cx="8855566" cy="1166025"/>
              </a:xfrm>
              <a:prstGeom prst="rect">
                <a:avLst/>
              </a:prstGeom>
              <a:blipFill>
                <a:blip r:embed="rId4"/>
                <a:stretch>
                  <a:fillRect t="-118478" b="-177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DF97D-5785-BC4E-81E4-535C9209FE56}"/>
              </a:ext>
            </a:extLst>
          </p:cNvPr>
          <p:cNvGrpSpPr/>
          <p:nvPr/>
        </p:nvGrpSpPr>
        <p:grpSpPr>
          <a:xfrm>
            <a:off x="8225975" y="1224873"/>
            <a:ext cx="3373395" cy="3262184"/>
            <a:chOff x="8192529" y="599654"/>
            <a:chExt cx="3373395" cy="32621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B1E3320-B469-FB40-A930-5F8BDCC06821}"/>
                </a:ext>
              </a:extLst>
            </p:cNvPr>
            <p:cNvSpPr/>
            <p:nvPr/>
          </p:nvSpPr>
          <p:spPr>
            <a:xfrm>
              <a:off x="8192529" y="599654"/>
              <a:ext cx="3373395" cy="326218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3BC3638-CC8D-5B4E-AA89-F42BA5BE0D82}"/>
                </a:ext>
              </a:extLst>
            </p:cNvPr>
            <p:cNvSpPr/>
            <p:nvPr/>
          </p:nvSpPr>
          <p:spPr>
            <a:xfrm>
              <a:off x="9354065" y="1680519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7BA2B8-CD37-4F44-953A-304DECFB9CC5}"/>
                </a:ext>
              </a:extLst>
            </p:cNvPr>
            <p:cNvSpPr/>
            <p:nvPr/>
          </p:nvSpPr>
          <p:spPr>
            <a:xfrm>
              <a:off x="9497034" y="2210732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EC5B6E-FE76-A247-B399-E7A6B826C45E}"/>
                </a:ext>
              </a:extLst>
            </p:cNvPr>
            <p:cNvSpPr/>
            <p:nvPr/>
          </p:nvSpPr>
          <p:spPr>
            <a:xfrm>
              <a:off x="9039495" y="2603014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D680B9-4263-A74F-AE46-F44B4D619392}"/>
                </a:ext>
              </a:extLst>
            </p:cNvPr>
            <p:cNvSpPr/>
            <p:nvPr/>
          </p:nvSpPr>
          <p:spPr>
            <a:xfrm>
              <a:off x="8683712" y="1803410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98C4A6-324D-F64E-9FC2-9D852732D210}"/>
                </a:ext>
              </a:extLst>
            </p:cNvPr>
            <p:cNvSpPr/>
            <p:nvPr/>
          </p:nvSpPr>
          <p:spPr>
            <a:xfrm>
              <a:off x="9876138" y="2602563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74AED-19A6-184F-8B67-3B8D52EEB278}"/>
                </a:ext>
              </a:extLst>
            </p:cNvPr>
            <p:cNvSpPr/>
            <p:nvPr/>
          </p:nvSpPr>
          <p:spPr>
            <a:xfrm>
              <a:off x="10003850" y="2087841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1A784B-EC46-A04E-A745-E9DF093E1206}"/>
                </a:ext>
              </a:extLst>
            </p:cNvPr>
            <p:cNvSpPr/>
            <p:nvPr/>
          </p:nvSpPr>
          <p:spPr>
            <a:xfrm>
              <a:off x="10875001" y="2087390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5BDF22-01AA-B545-924B-C328BC14053B}"/>
                </a:ext>
              </a:extLst>
            </p:cNvPr>
            <p:cNvSpPr/>
            <p:nvPr/>
          </p:nvSpPr>
          <p:spPr>
            <a:xfrm>
              <a:off x="9689280" y="3010336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989A7E-A28B-3B46-A987-B2331211108E}"/>
                </a:ext>
              </a:extLst>
            </p:cNvPr>
            <p:cNvSpPr/>
            <p:nvPr/>
          </p:nvSpPr>
          <p:spPr>
            <a:xfrm>
              <a:off x="9068617" y="2155939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B77B5C-8DF5-8846-8FE6-5D4EC30240EE}"/>
                </a:ext>
              </a:extLst>
            </p:cNvPr>
            <p:cNvSpPr/>
            <p:nvPr/>
          </p:nvSpPr>
          <p:spPr>
            <a:xfrm>
              <a:off x="10525923" y="3009885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5C8312-4A9E-B24B-8E72-794C02B52660}"/>
                </a:ext>
              </a:extLst>
            </p:cNvPr>
            <p:cNvSpPr/>
            <p:nvPr/>
          </p:nvSpPr>
          <p:spPr>
            <a:xfrm>
              <a:off x="9644448" y="1027873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3333F9-C093-B844-B7CC-2C7F2FC98FF2}"/>
                </a:ext>
              </a:extLst>
            </p:cNvPr>
            <p:cNvSpPr/>
            <p:nvPr/>
          </p:nvSpPr>
          <p:spPr>
            <a:xfrm>
              <a:off x="10515599" y="1027422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1BBF51-2017-AF4A-A1BE-F2A73406CF90}"/>
                </a:ext>
              </a:extLst>
            </p:cNvPr>
            <p:cNvSpPr/>
            <p:nvPr/>
          </p:nvSpPr>
          <p:spPr>
            <a:xfrm>
              <a:off x="8368162" y="2294434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4D7F49-A617-7E40-A858-7525AE4825C3}"/>
                </a:ext>
              </a:extLst>
            </p:cNvPr>
            <p:cNvSpPr/>
            <p:nvPr/>
          </p:nvSpPr>
          <p:spPr>
            <a:xfrm>
              <a:off x="8974095" y="1150764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5906C6-6DA9-2747-A701-B2106E2F8BF2}"/>
                </a:ext>
              </a:extLst>
            </p:cNvPr>
            <p:cNvSpPr/>
            <p:nvPr/>
          </p:nvSpPr>
          <p:spPr>
            <a:xfrm>
              <a:off x="9886461" y="3414945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4A87E8-5BEA-9147-95C8-159CF7529656}"/>
                </a:ext>
              </a:extLst>
            </p:cNvPr>
            <p:cNvSpPr/>
            <p:nvPr/>
          </p:nvSpPr>
          <p:spPr>
            <a:xfrm>
              <a:off x="10294233" y="1435195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7B02DD6-D9A1-6640-84B5-C2C3D1D16348}"/>
                </a:ext>
              </a:extLst>
            </p:cNvPr>
            <p:cNvSpPr/>
            <p:nvPr/>
          </p:nvSpPr>
          <p:spPr>
            <a:xfrm>
              <a:off x="11165384" y="1434744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293A18-CA3E-3D41-B4F2-5FD14D22D898}"/>
                </a:ext>
              </a:extLst>
            </p:cNvPr>
            <p:cNvSpPr/>
            <p:nvPr/>
          </p:nvSpPr>
          <p:spPr>
            <a:xfrm>
              <a:off x="9039495" y="3173431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2A63A98-FB34-9044-8556-AFC2425E9709}"/>
                </a:ext>
              </a:extLst>
            </p:cNvPr>
            <p:cNvSpPr/>
            <p:nvPr/>
          </p:nvSpPr>
          <p:spPr>
            <a:xfrm>
              <a:off x="9623880" y="1558086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7A82A0-CE29-FB43-BD65-939CB8C93A80}"/>
                </a:ext>
              </a:extLst>
            </p:cNvPr>
            <p:cNvSpPr/>
            <p:nvPr/>
          </p:nvSpPr>
          <p:spPr>
            <a:xfrm>
              <a:off x="10398210" y="2394078"/>
              <a:ext cx="234778" cy="2466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4B132B-1A6B-254C-ACF1-DD1E4F0AD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5273" y="3108513"/>
              <a:ext cx="770714" cy="4488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6580288-A67E-7E43-9B7B-52ACC4FD6C57}"/>
                    </a:ext>
                  </a:extLst>
                </p:cNvPr>
                <p:cNvSpPr/>
                <p:nvPr/>
              </p:nvSpPr>
              <p:spPr>
                <a:xfrm rot="19712715">
                  <a:off x="9974488" y="3325033"/>
                  <a:ext cx="1054969" cy="3956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6580288-A67E-7E43-9B7B-52ACC4FD6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12715">
                  <a:off x="9974488" y="3325033"/>
                  <a:ext cx="1054969" cy="395621"/>
                </a:xfrm>
                <a:prstGeom prst="rect">
                  <a:avLst/>
                </a:prstGeom>
                <a:blipFill>
                  <a:blip r:embed="rId5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74DB591-0D17-C548-A150-A900EB01FEC3}"/>
              </a:ext>
            </a:extLst>
          </p:cNvPr>
          <p:cNvSpPr/>
          <p:nvPr/>
        </p:nvSpPr>
        <p:spPr>
          <a:xfrm>
            <a:off x="961879" y="5870665"/>
            <a:ext cx="787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Atoms interact among themselves – partition function can not be computed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78C8DC-448B-C545-B50C-3D1312886A1B}"/>
              </a:ext>
            </a:extLst>
          </p:cNvPr>
          <p:cNvSpPr/>
          <p:nvPr/>
        </p:nvSpPr>
        <p:spPr>
          <a:xfrm>
            <a:off x="961879" y="6328242"/>
            <a:ext cx="2252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Approximated methods</a:t>
            </a:r>
            <a:endParaRPr lang="en-US" sz="1600" u="sng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9AD116-4EDF-ED40-83EB-737890AAE1CA}"/>
              </a:ext>
            </a:extLst>
          </p:cNvPr>
          <p:cNvSpPr/>
          <p:nvPr/>
        </p:nvSpPr>
        <p:spPr>
          <a:xfrm>
            <a:off x="3297381" y="6346996"/>
            <a:ext cx="7261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expansion, Mean field approximation, Renormalization group (RG) ……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5F5810-4CA9-CC44-95B0-BC41D839669E}"/>
              </a:ext>
            </a:extLst>
          </p:cNvPr>
          <p:cNvSpPr/>
          <p:nvPr/>
        </p:nvSpPr>
        <p:spPr>
          <a:xfrm>
            <a:off x="3597923" y="5508443"/>
            <a:ext cx="17315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K.E. contribution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479508-45B0-1543-AB16-BD8ECF4AAAF2}"/>
              </a:ext>
            </a:extLst>
          </p:cNvPr>
          <p:cNvSpPr/>
          <p:nvPr/>
        </p:nvSpPr>
        <p:spPr>
          <a:xfrm>
            <a:off x="6613157" y="5526685"/>
            <a:ext cx="16774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P.E. contribution</a:t>
            </a:r>
            <a:endParaRPr lang="en-US" sz="1600" dirty="0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C0DB6B22-BE15-0947-A262-D652916A1B3B}"/>
              </a:ext>
            </a:extLst>
          </p:cNvPr>
          <p:cNvSpPr/>
          <p:nvPr/>
        </p:nvSpPr>
        <p:spPr>
          <a:xfrm rot="16200000">
            <a:off x="4231870" y="4135132"/>
            <a:ext cx="436071" cy="2471998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92DCA836-CB09-5B47-B501-9E404327BCEA}"/>
              </a:ext>
            </a:extLst>
          </p:cNvPr>
          <p:cNvSpPr/>
          <p:nvPr/>
        </p:nvSpPr>
        <p:spPr>
          <a:xfrm rot="16200000">
            <a:off x="7281851" y="3857135"/>
            <a:ext cx="436071" cy="3032887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7DEF60-FB6F-2341-BEF4-19F1EE614E29}"/>
              </a:ext>
            </a:extLst>
          </p:cNvPr>
          <p:cNvSpPr/>
          <p:nvPr/>
        </p:nvSpPr>
        <p:spPr>
          <a:xfrm rot="18941339">
            <a:off x="9118754" y="5395176"/>
            <a:ext cx="1968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calculate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74401E-1450-024D-B40D-5C81141EE3A6}"/>
              </a:ext>
            </a:extLst>
          </p:cNvPr>
          <p:cNvSpPr/>
          <p:nvPr/>
        </p:nvSpPr>
        <p:spPr>
          <a:xfrm>
            <a:off x="1087657" y="959584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N atoms</a:t>
            </a:r>
            <a:endParaRPr lang="en-US" u="sng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5A24C0-56BD-AB4F-92E5-E2180168E1CA}"/>
              </a:ext>
            </a:extLst>
          </p:cNvPr>
          <p:cNvSpPr/>
          <p:nvPr/>
        </p:nvSpPr>
        <p:spPr>
          <a:xfrm>
            <a:off x="5786856" y="3669105"/>
            <a:ext cx="3428781" cy="2286287"/>
          </a:xfrm>
          <a:prstGeom prst="ellipse">
            <a:avLst/>
          </a:prstGeom>
          <a:noFill/>
          <a:ln w="603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EA2D19F7-B13A-0643-8E66-172E610EF9D3}"/>
              </a:ext>
            </a:extLst>
          </p:cNvPr>
          <p:cNvCxnSpPr>
            <a:cxnSpLocks/>
          </p:cNvCxnSpPr>
          <p:nvPr/>
        </p:nvCxnSpPr>
        <p:spPr>
          <a:xfrm>
            <a:off x="9262848" y="4948596"/>
            <a:ext cx="708930" cy="495583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">
            <a:extLst>
              <a:ext uri="{FF2B5EF4-FFF2-40B4-BE49-F238E27FC236}">
                <a16:creationId xmlns:a16="http://schemas.microsoft.com/office/drawing/2014/main" id="{EFCECC51-C167-B145-B745-790A0C3C0E4B}"/>
              </a:ext>
            </a:extLst>
          </p:cNvPr>
          <p:cNvSpPr txBox="1">
            <a:spLocks noChangeArrowheads="1"/>
          </p:cNvSpPr>
          <p:nvPr/>
        </p:nvSpPr>
        <p:spPr>
          <a:xfrm>
            <a:off x="2294375" y="-117975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Particle Problem in Statistical Mechanics</a:t>
            </a:r>
          </a:p>
        </p:txBody>
      </p:sp>
    </p:spTree>
    <p:extLst>
      <p:ext uri="{BB962C8B-B14F-4D97-AF65-F5344CB8AC3E}">
        <p14:creationId xmlns:p14="http://schemas.microsoft.com/office/powerpoint/2010/main" val="2671799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C6328-CC84-AE4D-8F44-1DC847051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8" y="721216"/>
            <a:ext cx="4759281" cy="40749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170295-0FE9-AE4F-94D5-D9A7E3DDECAE}"/>
              </a:ext>
            </a:extLst>
          </p:cNvPr>
          <p:cNvSpPr/>
          <p:nvPr/>
        </p:nvSpPr>
        <p:spPr>
          <a:xfrm>
            <a:off x="1416720" y="4519157"/>
            <a:ext cx="1962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chem.libretexts.org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2EDB7-4544-AE4A-AEE6-9FC5EE24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36" y="1120462"/>
            <a:ext cx="6868738" cy="3073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38E77-D285-9940-9F99-C5D98366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05" y="5041900"/>
            <a:ext cx="8648700" cy="18161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3E77FEE-B571-E74A-9FD6-63E8FE000D8C}"/>
              </a:ext>
            </a:extLst>
          </p:cNvPr>
          <p:cNvSpPr txBox="1">
            <a:spLocks noChangeArrowheads="1"/>
          </p:cNvSpPr>
          <p:nvPr/>
        </p:nvSpPr>
        <p:spPr>
          <a:xfrm>
            <a:off x="2229980" y="-117975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Energy Surface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630E3-C564-D74D-BD7C-F08706BE9838}"/>
              </a:ext>
            </a:extLst>
          </p:cNvPr>
          <p:cNvSpPr/>
          <p:nvPr/>
        </p:nvSpPr>
        <p:spPr>
          <a:xfrm>
            <a:off x="9115580" y="6550223"/>
            <a:ext cx="2688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Courtesy: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Fabien </a:t>
            </a:r>
            <a:r>
              <a:rPr lang="en-US" sz="1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Cailliez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8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7A9B3A0-04C0-AA47-9BB8-574951CE010A}"/>
              </a:ext>
            </a:extLst>
          </p:cNvPr>
          <p:cNvSpPr txBox="1">
            <a:spLocks noChangeArrowheads="1"/>
          </p:cNvSpPr>
          <p:nvPr/>
        </p:nvSpPr>
        <p:spPr>
          <a:xfrm>
            <a:off x="1278751" y="-1"/>
            <a:ext cx="9768189" cy="622011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Configurations and Calculating Average Properties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6D4622-C857-2348-AB76-43762E1F0B38}"/>
              </a:ext>
            </a:extLst>
          </p:cNvPr>
          <p:cNvGrpSpPr/>
          <p:nvPr/>
        </p:nvGrpSpPr>
        <p:grpSpPr>
          <a:xfrm>
            <a:off x="885494" y="4831802"/>
            <a:ext cx="9509123" cy="1350505"/>
            <a:chOff x="774282" y="1091616"/>
            <a:chExt cx="9509123" cy="13505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30FFC9-22CA-2C46-A805-35EF6C0D81D4}"/>
                </a:ext>
              </a:extLst>
            </p:cNvPr>
            <p:cNvGrpSpPr/>
            <p:nvPr/>
          </p:nvGrpSpPr>
          <p:grpSpPr>
            <a:xfrm>
              <a:off x="774282" y="1150517"/>
              <a:ext cx="1165489" cy="1291604"/>
              <a:chOff x="8497255" y="2361479"/>
              <a:chExt cx="1165489" cy="129160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C7E2EBF-E33A-3D4A-9474-DD3070D15E77}"/>
                  </a:ext>
                </a:extLst>
              </p:cNvPr>
              <p:cNvSpPr/>
              <p:nvPr/>
            </p:nvSpPr>
            <p:spPr>
              <a:xfrm>
                <a:off x="9284997" y="2361479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01B602A-5F8B-5E45-A463-C85EB2C4A46E}"/>
                  </a:ext>
                </a:extLst>
              </p:cNvPr>
              <p:cNvSpPr/>
              <p:nvPr/>
            </p:nvSpPr>
            <p:spPr>
              <a:xfrm>
                <a:off x="9427966" y="289169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86DC1C1-5C51-394D-86AC-562E9B3AA705}"/>
                  </a:ext>
                </a:extLst>
              </p:cNvPr>
              <p:cNvSpPr/>
              <p:nvPr/>
            </p:nvSpPr>
            <p:spPr>
              <a:xfrm>
                <a:off x="9208456" y="3406399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9DFEB44-1FD8-DB41-9CF6-817436E4690E}"/>
                  </a:ext>
                </a:extLst>
              </p:cNvPr>
              <p:cNvSpPr/>
              <p:nvPr/>
            </p:nvSpPr>
            <p:spPr>
              <a:xfrm>
                <a:off x="8614644" y="2484370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312FF4-BBEC-A947-8FCE-898867141A4E}"/>
                  </a:ext>
                </a:extLst>
              </p:cNvPr>
              <p:cNvSpPr/>
              <p:nvPr/>
            </p:nvSpPr>
            <p:spPr>
              <a:xfrm>
                <a:off x="8980435" y="2713557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78F018C-253E-0540-8272-3090AE59C42F}"/>
                  </a:ext>
                </a:extLst>
              </p:cNvPr>
              <p:cNvSpPr/>
              <p:nvPr/>
            </p:nvSpPr>
            <p:spPr>
              <a:xfrm>
                <a:off x="8497255" y="2960241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68ACB8-E2E3-3A4A-80B0-AAEDEF055D30}"/>
                </a:ext>
              </a:extLst>
            </p:cNvPr>
            <p:cNvGrpSpPr/>
            <p:nvPr/>
          </p:nvGrpSpPr>
          <p:grpSpPr>
            <a:xfrm>
              <a:off x="3354785" y="1158270"/>
              <a:ext cx="1048100" cy="1279560"/>
              <a:chOff x="8614644" y="2361479"/>
              <a:chExt cx="1048100" cy="127956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B20BF45-2F6A-7A4B-A22D-D6216B2CF4C7}"/>
                  </a:ext>
                </a:extLst>
              </p:cNvPr>
              <p:cNvSpPr/>
              <p:nvPr/>
            </p:nvSpPr>
            <p:spPr>
              <a:xfrm>
                <a:off x="9284997" y="2361479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E30A18-F8A7-2C43-A06B-398CEB7971DA}"/>
                  </a:ext>
                </a:extLst>
              </p:cNvPr>
              <p:cNvSpPr/>
              <p:nvPr/>
            </p:nvSpPr>
            <p:spPr>
              <a:xfrm>
                <a:off x="9427966" y="289169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69B666D-5A2C-3241-BBAF-C5D74B3DCFC0}"/>
                  </a:ext>
                </a:extLst>
              </p:cNvPr>
              <p:cNvSpPr/>
              <p:nvPr/>
            </p:nvSpPr>
            <p:spPr>
              <a:xfrm>
                <a:off x="8952556" y="339435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E1EFA3F-2A61-9F4D-B8CE-F8E24333E91A}"/>
                  </a:ext>
                </a:extLst>
              </p:cNvPr>
              <p:cNvSpPr/>
              <p:nvPr/>
            </p:nvSpPr>
            <p:spPr>
              <a:xfrm>
                <a:off x="8614644" y="2484370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4CE5130-592A-6E45-934C-9DD368566CB7}"/>
                  </a:ext>
                </a:extLst>
              </p:cNvPr>
              <p:cNvSpPr/>
              <p:nvPr/>
            </p:nvSpPr>
            <p:spPr>
              <a:xfrm>
                <a:off x="8980435" y="258246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E78E55F-8807-184A-A5B5-A74C42230066}"/>
                  </a:ext>
                </a:extLst>
              </p:cNvPr>
              <p:cNvSpPr/>
              <p:nvPr/>
            </p:nvSpPr>
            <p:spPr>
              <a:xfrm>
                <a:off x="8614644" y="2976961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3B0814-A15F-DF4A-8D5A-19D2289714CA}"/>
                </a:ext>
              </a:extLst>
            </p:cNvPr>
            <p:cNvGrpSpPr/>
            <p:nvPr/>
          </p:nvGrpSpPr>
          <p:grpSpPr>
            <a:xfrm>
              <a:off x="5744748" y="1091616"/>
              <a:ext cx="1412865" cy="1346214"/>
              <a:chOff x="8249879" y="2294825"/>
              <a:chExt cx="1412865" cy="1346214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B8B4D62-4C11-D244-9084-F8B9924D29B2}"/>
                  </a:ext>
                </a:extLst>
              </p:cNvPr>
              <p:cNvSpPr/>
              <p:nvPr/>
            </p:nvSpPr>
            <p:spPr>
              <a:xfrm>
                <a:off x="9130535" y="229482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085914B-0CD1-D948-94F0-00F9ABF62D4B}"/>
                  </a:ext>
                </a:extLst>
              </p:cNvPr>
              <p:cNvSpPr/>
              <p:nvPr/>
            </p:nvSpPr>
            <p:spPr>
              <a:xfrm>
                <a:off x="9427966" y="289169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2B354A9-FEB9-1746-A151-0257ACF41801}"/>
                  </a:ext>
                </a:extLst>
              </p:cNvPr>
              <p:cNvSpPr/>
              <p:nvPr/>
            </p:nvSpPr>
            <p:spPr>
              <a:xfrm>
                <a:off x="8952556" y="339435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E362CF-1A5F-2442-9024-1AFBABFE7718}"/>
                  </a:ext>
                </a:extLst>
              </p:cNvPr>
              <p:cNvSpPr/>
              <p:nvPr/>
            </p:nvSpPr>
            <p:spPr>
              <a:xfrm>
                <a:off x="8665381" y="3075394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01B43E4-50CB-B348-98E1-C853678E587F}"/>
                  </a:ext>
                </a:extLst>
              </p:cNvPr>
              <p:cNvSpPr/>
              <p:nvPr/>
            </p:nvSpPr>
            <p:spPr>
              <a:xfrm>
                <a:off x="8980435" y="258246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59F7BC-AD2B-F740-9134-85BEECD930B1}"/>
                  </a:ext>
                </a:extLst>
              </p:cNvPr>
              <p:cNvSpPr/>
              <p:nvPr/>
            </p:nvSpPr>
            <p:spPr>
              <a:xfrm>
                <a:off x="8249879" y="287206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8A30150-3A75-6540-91B8-04F94806E3CE}"/>
                </a:ext>
              </a:extLst>
            </p:cNvPr>
            <p:cNvGrpSpPr/>
            <p:nvPr/>
          </p:nvGrpSpPr>
          <p:grpSpPr>
            <a:xfrm>
              <a:off x="8709814" y="1170042"/>
              <a:ext cx="1573591" cy="1158474"/>
              <a:chOff x="8249879" y="2482565"/>
              <a:chExt cx="1573591" cy="115847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CD0A22F-2E65-8140-BA2F-E02CA0543551}"/>
                  </a:ext>
                </a:extLst>
              </p:cNvPr>
              <p:cNvSpPr/>
              <p:nvPr/>
            </p:nvSpPr>
            <p:spPr>
              <a:xfrm>
                <a:off x="9224693" y="248256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7563BF3-74B7-984A-9A07-10F5D99A2A60}"/>
                  </a:ext>
                </a:extLst>
              </p:cNvPr>
              <p:cNvSpPr/>
              <p:nvPr/>
            </p:nvSpPr>
            <p:spPr>
              <a:xfrm>
                <a:off x="9588692" y="2882663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25C8035-3A52-314E-93A1-53078FEFE48D}"/>
                  </a:ext>
                </a:extLst>
              </p:cNvPr>
              <p:cNvSpPr/>
              <p:nvPr/>
            </p:nvSpPr>
            <p:spPr>
              <a:xfrm>
                <a:off x="8952556" y="339435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AEAA80A-ED82-E240-A492-23A9C705A2E6}"/>
                  </a:ext>
                </a:extLst>
              </p:cNvPr>
              <p:cNvSpPr/>
              <p:nvPr/>
            </p:nvSpPr>
            <p:spPr>
              <a:xfrm>
                <a:off x="8952556" y="3015034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CB1C793-3832-CA4C-B583-54F4CFDB7860}"/>
                  </a:ext>
                </a:extLst>
              </p:cNvPr>
              <p:cNvSpPr/>
              <p:nvPr/>
            </p:nvSpPr>
            <p:spPr>
              <a:xfrm>
                <a:off x="8758932" y="2635979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92E450A-13F3-574C-8ABE-48DBC8327DDA}"/>
                  </a:ext>
                </a:extLst>
              </p:cNvPr>
              <p:cNvSpPr/>
              <p:nvPr/>
            </p:nvSpPr>
            <p:spPr>
              <a:xfrm>
                <a:off x="8249879" y="287206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B97B19-992C-584D-83B7-7C64849903AB}"/>
                </a:ext>
              </a:extLst>
            </p:cNvPr>
            <p:cNvCxnSpPr>
              <a:cxnSpLocks/>
            </p:cNvCxnSpPr>
            <p:nvPr/>
          </p:nvCxnSpPr>
          <p:spPr>
            <a:xfrm>
              <a:off x="2224214" y="1749279"/>
              <a:ext cx="79984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58C85D-5375-0542-94F9-3B9E9D97CB55}"/>
                </a:ext>
              </a:extLst>
            </p:cNvPr>
            <p:cNvCxnSpPr>
              <a:cxnSpLocks/>
            </p:cNvCxnSpPr>
            <p:nvPr/>
          </p:nvCxnSpPr>
          <p:spPr>
            <a:xfrm>
              <a:off x="4699684" y="1760134"/>
              <a:ext cx="79984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7559FE9-345D-A041-9372-0744A45DF18B}"/>
                </a:ext>
              </a:extLst>
            </p:cNvPr>
            <p:cNvCxnSpPr>
              <a:cxnSpLocks/>
            </p:cNvCxnSpPr>
            <p:nvPr/>
          </p:nvCxnSpPr>
          <p:spPr>
            <a:xfrm>
              <a:off x="7484072" y="1739582"/>
              <a:ext cx="79984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876A768-B2F7-BB4E-A519-19B2C0478AA3}"/>
                    </a:ext>
                  </a:extLst>
                </p:cNvPr>
                <p:cNvSpPr txBox="1"/>
                <p:nvPr/>
              </p:nvSpPr>
              <p:spPr>
                <a:xfrm>
                  <a:off x="2467556" y="1439494"/>
                  <a:ext cx="2877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876A768-B2F7-BB4E-A519-19B2C0478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7556" y="1439494"/>
                  <a:ext cx="28777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2500" r="-12500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67E50DE-BC04-A24C-ABB4-64E3D81ADB7F}"/>
                    </a:ext>
                  </a:extLst>
                </p:cNvPr>
                <p:cNvSpPr txBox="1"/>
                <p:nvPr/>
              </p:nvSpPr>
              <p:spPr>
                <a:xfrm>
                  <a:off x="4955513" y="1458911"/>
                  <a:ext cx="2877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67E50DE-BC04-A24C-ABB4-64E3D81ADB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5513" y="1458911"/>
                  <a:ext cx="28777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1250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202F383-C41E-B947-B458-E1E4B05E9FC6}"/>
                    </a:ext>
                  </a:extLst>
                </p:cNvPr>
                <p:cNvSpPr txBox="1"/>
                <p:nvPr/>
              </p:nvSpPr>
              <p:spPr>
                <a:xfrm>
                  <a:off x="7688522" y="1449389"/>
                  <a:ext cx="2877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202F383-C41E-B947-B458-E1E4B05E9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522" y="1449389"/>
                  <a:ext cx="28777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r="-12500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CF30E4-A076-E54C-8A76-F7CF65B3A460}"/>
                  </a:ext>
                </a:extLst>
              </p:cNvPr>
              <p:cNvSpPr txBox="1"/>
              <p:nvPr/>
            </p:nvSpPr>
            <p:spPr>
              <a:xfrm>
                <a:off x="3243232" y="4314715"/>
                <a:ext cx="953659" cy="526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CF30E4-A076-E54C-8A76-F7CF65B3A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232" y="4314715"/>
                <a:ext cx="953659" cy="526106"/>
              </a:xfrm>
              <a:prstGeom prst="rect">
                <a:avLst/>
              </a:prstGeom>
              <a:blipFill>
                <a:blip r:embed="rId5"/>
                <a:stretch>
                  <a:fillRect l="-3947" t="-2381" r="-263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7135D4-1F7D-8B47-BCCF-1DC01A521885}"/>
                  </a:ext>
                </a:extLst>
              </p:cNvPr>
              <p:cNvSpPr txBox="1"/>
              <p:nvPr/>
            </p:nvSpPr>
            <p:spPr>
              <a:xfrm>
                <a:off x="4405258" y="4327401"/>
                <a:ext cx="2322431" cy="562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({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7135D4-1F7D-8B47-BCCF-1DC01A521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58" y="4327401"/>
                <a:ext cx="2322431" cy="562846"/>
              </a:xfrm>
              <a:prstGeom prst="rect">
                <a:avLst/>
              </a:prstGeom>
              <a:blipFill>
                <a:blip r:embed="rId6"/>
                <a:stretch>
                  <a:fillRect l="-543" r="-271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C9184B5A-75B7-6B45-9C49-519C2467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1755B-5D47-5D4E-BF42-E91FB96228E9}" type="slidenum">
              <a:rPr lang="en-US" smtClean="0"/>
              <a:t>8</a:t>
            </a:fld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47A26BE-BBD1-4144-B150-E3AF41701FCF}"/>
              </a:ext>
            </a:extLst>
          </p:cNvPr>
          <p:cNvGrpSpPr/>
          <p:nvPr/>
        </p:nvGrpSpPr>
        <p:grpSpPr>
          <a:xfrm>
            <a:off x="1161362" y="1696242"/>
            <a:ext cx="9509123" cy="1350505"/>
            <a:chOff x="774282" y="1091616"/>
            <a:chExt cx="9509123" cy="135050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CA18D05-8CC6-C842-BE80-B594643665F9}"/>
                </a:ext>
              </a:extLst>
            </p:cNvPr>
            <p:cNvGrpSpPr/>
            <p:nvPr/>
          </p:nvGrpSpPr>
          <p:grpSpPr>
            <a:xfrm>
              <a:off x="774282" y="1150517"/>
              <a:ext cx="1165489" cy="1291604"/>
              <a:chOff x="8497255" y="2361479"/>
              <a:chExt cx="1165489" cy="1291604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42679C1-1187-D744-8E8F-1F99A81725CF}"/>
                  </a:ext>
                </a:extLst>
              </p:cNvPr>
              <p:cNvSpPr/>
              <p:nvPr/>
            </p:nvSpPr>
            <p:spPr>
              <a:xfrm>
                <a:off x="9284997" y="2361479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23E7D6E-86F4-E743-8461-151C7A05FF39}"/>
                  </a:ext>
                </a:extLst>
              </p:cNvPr>
              <p:cNvSpPr/>
              <p:nvPr/>
            </p:nvSpPr>
            <p:spPr>
              <a:xfrm>
                <a:off x="9427966" y="289169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997C3CF-BA0C-2140-875C-9E4C75918438}"/>
                  </a:ext>
                </a:extLst>
              </p:cNvPr>
              <p:cNvSpPr/>
              <p:nvPr/>
            </p:nvSpPr>
            <p:spPr>
              <a:xfrm>
                <a:off x="9208456" y="3406399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B2422C7-99D0-0545-AAD7-F723F941B235}"/>
                  </a:ext>
                </a:extLst>
              </p:cNvPr>
              <p:cNvSpPr/>
              <p:nvPr/>
            </p:nvSpPr>
            <p:spPr>
              <a:xfrm>
                <a:off x="8614644" y="2484370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E44E3BD-4AE1-DE47-97E9-393940DF697D}"/>
                  </a:ext>
                </a:extLst>
              </p:cNvPr>
              <p:cNvSpPr/>
              <p:nvPr/>
            </p:nvSpPr>
            <p:spPr>
              <a:xfrm>
                <a:off x="8980435" y="2713557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7B4812-60F3-4A47-8B65-7F71DE564566}"/>
                  </a:ext>
                </a:extLst>
              </p:cNvPr>
              <p:cNvSpPr/>
              <p:nvPr/>
            </p:nvSpPr>
            <p:spPr>
              <a:xfrm>
                <a:off x="8497255" y="2960241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8F10097-A50D-EE42-8139-1A4A4E5F9E89}"/>
                </a:ext>
              </a:extLst>
            </p:cNvPr>
            <p:cNvGrpSpPr/>
            <p:nvPr/>
          </p:nvGrpSpPr>
          <p:grpSpPr>
            <a:xfrm>
              <a:off x="3354785" y="1158270"/>
              <a:ext cx="1048100" cy="1279560"/>
              <a:chOff x="8614644" y="2361479"/>
              <a:chExt cx="1048100" cy="127956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FAB0092-C626-DF49-A7DB-5BB0E7C279FE}"/>
                  </a:ext>
                </a:extLst>
              </p:cNvPr>
              <p:cNvSpPr/>
              <p:nvPr/>
            </p:nvSpPr>
            <p:spPr>
              <a:xfrm>
                <a:off x="9284997" y="2361479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E5F424C-B770-7C43-B8D5-E48DF99B7F2C}"/>
                  </a:ext>
                </a:extLst>
              </p:cNvPr>
              <p:cNvSpPr/>
              <p:nvPr/>
            </p:nvSpPr>
            <p:spPr>
              <a:xfrm>
                <a:off x="9427966" y="289169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86521AE-1A9B-644D-A9C0-B7BF3EE5E46C}"/>
                  </a:ext>
                </a:extLst>
              </p:cNvPr>
              <p:cNvSpPr/>
              <p:nvPr/>
            </p:nvSpPr>
            <p:spPr>
              <a:xfrm>
                <a:off x="8952556" y="339435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8F036A5-49BD-CB4D-B11A-17F7E952D863}"/>
                  </a:ext>
                </a:extLst>
              </p:cNvPr>
              <p:cNvSpPr/>
              <p:nvPr/>
            </p:nvSpPr>
            <p:spPr>
              <a:xfrm>
                <a:off x="8614644" y="2484370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E7426FD-BCE6-884D-9C2C-44D607C3D93A}"/>
                  </a:ext>
                </a:extLst>
              </p:cNvPr>
              <p:cNvSpPr/>
              <p:nvPr/>
            </p:nvSpPr>
            <p:spPr>
              <a:xfrm>
                <a:off x="8980435" y="258246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9857AC7-C062-624C-A413-0FA6B230CC01}"/>
                  </a:ext>
                </a:extLst>
              </p:cNvPr>
              <p:cNvSpPr/>
              <p:nvPr/>
            </p:nvSpPr>
            <p:spPr>
              <a:xfrm>
                <a:off x="8614644" y="2976961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6163427-D008-C549-B701-079BCC6FC6D0}"/>
                </a:ext>
              </a:extLst>
            </p:cNvPr>
            <p:cNvGrpSpPr/>
            <p:nvPr/>
          </p:nvGrpSpPr>
          <p:grpSpPr>
            <a:xfrm>
              <a:off x="5744748" y="1091616"/>
              <a:ext cx="1412865" cy="1346214"/>
              <a:chOff x="8249879" y="2294825"/>
              <a:chExt cx="1412865" cy="134621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D3A3152-B4A4-8544-A632-57FB67C7C4CD}"/>
                  </a:ext>
                </a:extLst>
              </p:cNvPr>
              <p:cNvSpPr/>
              <p:nvPr/>
            </p:nvSpPr>
            <p:spPr>
              <a:xfrm>
                <a:off x="9130535" y="229482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1D474D5-6F3F-4541-8360-E5D2D8E922EA}"/>
                  </a:ext>
                </a:extLst>
              </p:cNvPr>
              <p:cNvSpPr/>
              <p:nvPr/>
            </p:nvSpPr>
            <p:spPr>
              <a:xfrm>
                <a:off x="9427966" y="289169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5B6D18F-A937-D648-9C3D-77841D1C74F4}"/>
                  </a:ext>
                </a:extLst>
              </p:cNvPr>
              <p:cNvSpPr/>
              <p:nvPr/>
            </p:nvSpPr>
            <p:spPr>
              <a:xfrm>
                <a:off x="8952556" y="339435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CD2FDB5-19A1-754D-8147-1271AED528B2}"/>
                  </a:ext>
                </a:extLst>
              </p:cNvPr>
              <p:cNvSpPr/>
              <p:nvPr/>
            </p:nvSpPr>
            <p:spPr>
              <a:xfrm>
                <a:off x="8665381" y="3075394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3CB00C9-4B79-8C42-B89A-97998A79CE02}"/>
                  </a:ext>
                </a:extLst>
              </p:cNvPr>
              <p:cNvSpPr/>
              <p:nvPr/>
            </p:nvSpPr>
            <p:spPr>
              <a:xfrm>
                <a:off x="8980435" y="2582462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82AFAE0-62F4-2040-A523-8126218C56F3}"/>
                  </a:ext>
                </a:extLst>
              </p:cNvPr>
              <p:cNvSpPr/>
              <p:nvPr/>
            </p:nvSpPr>
            <p:spPr>
              <a:xfrm>
                <a:off x="8249879" y="287206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35912F-418A-5E4B-A101-6555B5B33FAF}"/>
                </a:ext>
              </a:extLst>
            </p:cNvPr>
            <p:cNvGrpSpPr/>
            <p:nvPr/>
          </p:nvGrpSpPr>
          <p:grpSpPr>
            <a:xfrm>
              <a:off x="8709814" y="1170042"/>
              <a:ext cx="1573591" cy="1158474"/>
              <a:chOff x="8249879" y="2482565"/>
              <a:chExt cx="1573591" cy="1158474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7EC9419-2B6F-604D-9303-CF55FED4A40B}"/>
                  </a:ext>
                </a:extLst>
              </p:cNvPr>
              <p:cNvSpPr/>
              <p:nvPr/>
            </p:nvSpPr>
            <p:spPr>
              <a:xfrm>
                <a:off x="9224693" y="248256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03B9E1B-1ED2-5B43-A327-6E9332E4B3CD}"/>
                  </a:ext>
                </a:extLst>
              </p:cNvPr>
              <p:cNvSpPr/>
              <p:nvPr/>
            </p:nvSpPr>
            <p:spPr>
              <a:xfrm>
                <a:off x="9588692" y="2882663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EFF6730-3EF7-8A4A-AD31-6DDDD594C94F}"/>
                  </a:ext>
                </a:extLst>
              </p:cNvPr>
              <p:cNvSpPr/>
              <p:nvPr/>
            </p:nvSpPr>
            <p:spPr>
              <a:xfrm>
                <a:off x="8952556" y="339435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6FD7FA0-15CE-794E-9DC4-D7E9FBD81A9B}"/>
                  </a:ext>
                </a:extLst>
              </p:cNvPr>
              <p:cNvSpPr/>
              <p:nvPr/>
            </p:nvSpPr>
            <p:spPr>
              <a:xfrm>
                <a:off x="8952556" y="3015034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A319854-D296-E24A-8D0F-F734325F2451}"/>
                  </a:ext>
                </a:extLst>
              </p:cNvPr>
              <p:cNvSpPr/>
              <p:nvPr/>
            </p:nvSpPr>
            <p:spPr>
              <a:xfrm>
                <a:off x="8758932" y="2635979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C664357-6785-D94F-A51A-0E1445FF16CC}"/>
                  </a:ext>
                </a:extLst>
              </p:cNvPr>
              <p:cNvSpPr/>
              <p:nvPr/>
            </p:nvSpPr>
            <p:spPr>
              <a:xfrm>
                <a:off x="8249879" y="2872065"/>
                <a:ext cx="234778" cy="2466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DEC174-A0C5-3B44-9CE6-30E0AA4F4D70}"/>
                </a:ext>
              </a:extLst>
            </p:cNvPr>
            <p:cNvCxnSpPr>
              <a:cxnSpLocks/>
            </p:cNvCxnSpPr>
            <p:nvPr/>
          </p:nvCxnSpPr>
          <p:spPr>
            <a:xfrm>
              <a:off x="2224214" y="1749279"/>
              <a:ext cx="79984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BB44911-0FAB-FE42-AFB5-6EB6BEA8D0A3}"/>
                </a:ext>
              </a:extLst>
            </p:cNvPr>
            <p:cNvCxnSpPr>
              <a:cxnSpLocks/>
            </p:cNvCxnSpPr>
            <p:nvPr/>
          </p:nvCxnSpPr>
          <p:spPr>
            <a:xfrm>
              <a:off x="4699684" y="1760134"/>
              <a:ext cx="79984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0528760-7FAE-5B40-B242-E98B7643725D}"/>
                </a:ext>
              </a:extLst>
            </p:cNvPr>
            <p:cNvCxnSpPr>
              <a:cxnSpLocks/>
            </p:cNvCxnSpPr>
            <p:nvPr/>
          </p:nvCxnSpPr>
          <p:spPr>
            <a:xfrm>
              <a:off x="7484072" y="1739582"/>
              <a:ext cx="79984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1067E9B9-9750-F54B-A80E-5B01D69AB110}"/>
              </a:ext>
            </a:extLst>
          </p:cNvPr>
          <p:cNvSpPr txBox="1"/>
          <p:nvPr/>
        </p:nvSpPr>
        <p:spPr>
          <a:xfrm>
            <a:off x="2543653" y="1994656"/>
            <a:ext cx="788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Yes/No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F0F770-2811-8F40-AA53-9943A744A90C}"/>
              </a:ext>
            </a:extLst>
          </p:cNvPr>
          <p:cNvSpPr/>
          <p:nvPr/>
        </p:nvSpPr>
        <p:spPr>
          <a:xfrm>
            <a:off x="5044829" y="1996811"/>
            <a:ext cx="7886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Yes/No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125FC8-384E-BF46-97BE-2673E6B52C9A}"/>
              </a:ext>
            </a:extLst>
          </p:cNvPr>
          <p:cNvSpPr/>
          <p:nvPr/>
        </p:nvSpPr>
        <p:spPr>
          <a:xfrm>
            <a:off x="7818968" y="1975551"/>
            <a:ext cx="7886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Yes/No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00A3B5D-E24F-DF40-957F-577FA168EF2F}"/>
              </a:ext>
            </a:extLst>
          </p:cNvPr>
          <p:cNvSpPr/>
          <p:nvPr/>
        </p:nvSpPr>
        <p:spPr>
          <a:xfrm>
            <a:off x="680059" y="933955"/>
            <a:ext cx="101689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 Carlo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‘important’ configurations, accept or reject based on predetermined </a:t>
            </a: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criteria, </a:t>
            </a:r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ensemble average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B6F0889-6E3B-D74F-A25C-09FDFC392696}"/>
              </a:ext>
            </a:extLst>
          </p:cNvPr>
          <p:cNvSpPr/>
          <p:nvPr/>
        </p:nvSpPr>
        <p:spPr>
          <a:xfrm>
            <a:off x="684340" y="3587651"/>
            <a:ext cx="90576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Molecular Dynamics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calculate force based on ‘force field’, obtain time evolution, </a:t>
            </a:r>
          </a:p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 </a:t>
            </a:r>
            <a:r>
              <a:rPr lang="en-US" sz="2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time average 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92819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DB3FDDC-591B-0548-B8AB-6B0C8E14A056}"/>
              </a:ext>
            </a:extLst>
          </p:cNvPr>
          <p:cNvSpPr txBox="1">
            <a:spLocks noChangeArrowheads="1"/>
          </p:cNvSpPr>
          <p:nvPr/>
        </p:nvSpPr>
        <p:spPr>
          <a:xfrm>
            <a:off x="2395285" y="-85693"/>
            <a:ext cx="7772400" cy="5907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Molecular Dynamics Simulation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AE57F1-9736-0D4B-A806-CFCB90AC7D32}"/>
              </a:ext>
            </a:extLst>
          </p:cNvPr>
          <p:cNvSpPr/>
          <p:nvPr/>
        </p:nvSpPr>
        <p:spPr>
          <a:xfrm>
            <a:off x="1702454" y="1212675"/>
            <a:ext cx="88945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given 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intermolecular potential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predict the thermodynamic and transport properties of the system </a:t>
            </a:r>
            <a:endParaRPr lang="en-US" sz="2800" b="1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D2A857-40EA-5F4A-B979-D4CD4AF72CCB}"/>
              </a:ext>
            </a:extLst>
          </p:cNvPr>
          <p:cNvSpPr/>
          <p:nvPr/>
        </p:nvSpPr>
        <p:spPr>
          <a:xfrm>
            <a:off x="1355331" y="2570859"/>
            <a:ext cx="4794422" cy="1371600"/>
          </a:xfrm>
          <a:prstGeom prst="ellipse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ABC77-CB8D-C146-83C9-644C3F383E99}"/>
              </a:ext>
            </a:extLst>
          </p:cNvPr>
          <p:cNvSpPr/>
          <p:nvPr/>
        </p:nvSpPr>
        <p:spPr>
          <a:xfrm>
            <a:off x="1970391" y="2902716"/>
            <a:ext cx="3945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assume the interactions </a:t>
            </a:r>
          </a:p>
          <a:p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the particles are known!! </a:t>
            </a:r>
            <a:endParaRPr lang="en-US" sz="2000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7FDD36-B808-9146-805C-160BA5B72D1F}"/>
              </a:ext>
            </a:extLst>
          </p:cNvPr>
          <p:cNvCxnSpPr>
            <a:cxnSpLocks/>
          </p:cNvCxnSpPr>
          <p:nvPr/>
        </p:nvCxnSpPr>
        <p:spPr>
          <a:xfrm flipH="1">
            <a:off x="3752542" y="1628782"/>
            <a:ext cx="2356957" cy="13527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C27D2B9-6041-5044-BD78-AE44137A4458}"/>
              </a:ext>
            </a:extLst>
          </p:cNvPr>
          <p:cNvSpPr/>
          <p:nvPr/>
        </p:nvSpPr>
        <p:spPr>
          <a:xfrm>
            <a:off x="1494463" y="4371330"/>
            <a:ext cx="9697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we predict the macroscopic properties of (classical) many-body systems – provided intermolecular potential is known?</a:t>
            </a:r>
            <a:endParaRPr lang="en-US" sz="2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6A977C9-929F-3B49-8122-66859D3ADC39}"/>
                  </a:ext>
                </a:extLst>
              </p:cNvPr>
              <p:cNvSpPr/>
              <p:nvPr/>
            </p:nvSpPr>
            <p:spPr>
              <a:xfrm>
                <a:off x="669532" y="5663511"/>
                <a:ext cx="115613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NEWTON:- YES! Solve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𝒎𝒂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gives future time evolution of the System</a:t>
                </a:r>
                <a:r>
                  <a:rPr lang="en-US" b="1" dirty="0">
                    <a:latin typeface="GillSans" panose="020B0502020104020203" pitchFamily="34" charset="-79"/>
                    <a:cs typeface="GillSans" panose="020B0502020104020203" pitchFamily="34" charset="-79"/>
                  </a:rPr>
                  <a:t>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6A977C9-929F-3B49-8122-66859D3AD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2" y="5663511"/>
                <a:ext cx="11561306" cy="523220"/>
              </a:xfrm>
              <a:prstGeom prst="rect">
                <a:avLst/>
              </a:prstGeom>
              <a:blipFill>
                <a:blip r:embed="rId2"/>
                <a:stretch>
                  <a:fillRect l="-1098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1B01932-47D5-9F46-92C6-BCFCF37F4425}"/>
              </a:ext>
            </a:extLst>
          </p:cNvPr>
          <p:cNvSpPr/>
          <p:nvPr/>
        </p:nvSpPr>
        <p:spPr>
          <a:xfrm>
            <a:off x="4504038" y="6314923"/>
            <a:ext cx="7522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Provided initial position, velocity, and interaction of all molecules known. 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2C6C2B-9880-254F-A005-5F9FC35E0AFF}"/>
              </a:ext>
            </a:extLst>
          </p:cNvPr>
          <p:cNvCxnSpPr>
            <a:cxnSpLocks/>
          </p:cNvCxnSpPr>
          <p:nvPr/>
        </p:nvCxnSpPr>
        <p:spPr>
          <a:xfrm>
            <a:off x="6096620" y="1624738"/>
            <a:ext cx="2437465" cy="12650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EE5278D-21E9-B84F-8C0E-1D71583C9F43}"/>
              </a:ext>
            </a:extLst>
          </p:cNvPr>
          <p:cNvSpPr/>
          <p:nvPr/>
        </p:nvSpPr>
        <p:spPr>
          <a:xfrm>
            <a:off x="6281485" y="2541392"/>
            <a:ext cx="4794422" cy="13716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576AA8-C5AF-FB4E-B39E-6AF29F5B19E5}"/>
              </a:ext>
            </a:extLst>
          </p:cNvPr>
          <p:cNvSpPr/>
          <p:nvPr/>
        </p:nvSpPr>
        <p:spPr>
          <a:xfrm>
            <a:off x="6343357" y="2867032"/>
            <a:ext cx="4732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degrees of freedom are integrated out… But effects are included.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62705F-D1A2-6C4A-A554-F2368FA7D437}"/>
                  </a:ext>
                </a:extLst>
              </p:cNvPr>
              <p:cNvSpPr/>
              <p:nvPr/>
            </p:nvSpPr>
            <p:spPr>
              <a:xfrm>
                <a:off x="4226979" y="556883"/>
                <a:ext cx="3377832" cy="654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 dirty="0">
                                      <a:solidFill>
                                        <a:schemeClr val="tx1"/>
                                      </a:solidFill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</m:e>
                            <m:sup>
                              <m:r>
                                <a:rPr lang="en-US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  <m:d>
                            <m:d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en-US" sz="1600" b="1" dirty="0">
                          <a:solidFill>
                            <a:schemeClr val="tx1"/>
                          </a:solidFill>
                        </a:rPr>
                        <m:t>𝛹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m:rPr>
                          <m:nor/>
                        </m:rPr>
                        <a:rPr lang="en-US" sz="1600" b="1" dirty="0">
                          <a:solidFill>
                            <a:schemeClr val="tx1"/>
                          </a:solidFill>
                        </a:rPr>
                        <m:t>𝛹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62705F-D1A2-6C4A-A554-F2368FA7D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79" y="556883"/>
                <a:ext cx="3377832" cy="654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E577363-D6B1-9540-ABDA-FCDD5C8AB893}"/>
                  </a:ext>
                </a:extLst>
              </p:cNvPr>
              <p:cNvSpPr/>
              <p:nvPr/>
            </p:nvSpPr>
            <p:spPr>
              <a:xfrm>
                <a:off x="7528901" y="710509"/>
                <a:ext cx="1126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=???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E577363-D6B1-9540-ABDA-FCDD5C8AB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901" y="710509"/>
                <a:ext cx="1126462" cy="369332"/>
              </a:xfrm>
              <a:prstGeom prst="rect">
                <a:avLst/>
              </a:prstGeom>
              <a:blipFill>
                <a:blip r:embed="rId4"/>
                <a:stretch>
                  <a:fillRect t="-6667" r="-222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838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{24A3B052-6B03-3F49-8AD6-F5D86DFC7C01}tf10001120</Template>
  <TotalTime>16917</TotalTime>
  <Words>2368</Words>
  <Application>Microsoft Macintosh PowerPoint</Application>
  <PresentationFormat>Widescreen</PresentationFormat>
  <Paragraphs>314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GillSans</vt:lpstr>
      <vt:lpstr>Times New Roman</vt:lpstr>
      <vt:lpstr>TimesNewRomanPSMT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414</cp:revision>
  <cp:lastPrinted>2020-03-09T20:14:07Z</cp:lastPrinted>
  <dcterms:created xsi:type="dcterms:W3CDTF">2020-03-03T01:05:19Z</dcterms:created>
  <dcterms:modified xsi:type="dcterms:W3CDTF">2022-10-23T14:35:36Z</dcterms:modified>
</cp:coreProperties>
</file>